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09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5" r:id="rId70"/>
    <p:sldId id="328" r:id="rId71"/>
    <p:sldId id="329" r:id="rId72"/>
    <p:sldId id="331" r:id="rId73"/>
    <p:sldId id="330" r:id="rId74"/>
    <p:sldId id="374" r:id="rId75"/>
    <p:sldId id="324" r:id="rId76"/>
    <p:sldId id="326" r:id="rId77"/>
    <p:sldId id="337" r:id="rId78"/>
    <p:sldId id="332" r:id="rId79"/>
    <p:sldId id="340" r:id="rId80"/>
    <p:sldId id="327" r:id="rId81"/>
    <p:sldId id="333" r:id="rId82"/>
    <p:sldId id="334" r:id="rId83"/>
    <p:sldId id="335" r:id="rId84"/>
    <p:sldId id="356" r:id="rId85"/>
    <p:sldId id="357" r:id="rId86"/>
    <p:sldId id="358" r:id="rId87"/>
    <p:sldId id="359" r:id="rId88"/>
    <p:sldId id="360" r:id="rId89"/>
    <p:sldId id="362" r:id="rId90"/>
    <p:sldId id="363" r:id="rId91"/>
    <p:sldId id="364" r:id="rId92"/>
    <p:sldId id="365" r:id="rId93"/>
    <p:sldId id="336" r:id="rId94"/>
    <p:sldId id="338" r:id="rId95"/>
    <p:sldId id="366" r:id="rId96"/>
    <p:sldId id="355" r:id="rId97"/>
    <p:sldId id="367" r:id="rId98"/>
    <p:sldId id="369" r:id="rId99"/>
    <p:sldId id="368" r:id="rId100"/>
    <p:sldId id="370" r:id="rId101"/>
    <p:sldId id="371" r:id="rId102"/>
    <p:sldId id="372" r:id="rId103"/>
    <p:sldId id="373" r:id="rId104"/>
    <p:sldId id="375" r:id="rId105"/>
    <p:sldId id="376" r:id="rId106"/>
    <p:sldId id="339" r:id="rId107"/>
    <p:sldId id="341" r:id="rId108"/>
    <p:sldId id="342" r:id="rId109"/>
    <p:sldId id="343" r:id="rId110"/>
    <p:sldId id="347" r:id="rId111"/>
    <p:sldId id="351" r:id="rId112"/>
    <p:sldId id="352" r:id="rId113"/>
    <p:sldId id="344" r:id="rId114"/>
    <p:sldId id="345" r:id="rId115"/>
    <p:sldId id="361" r:id="rId116"/>
    <p:sldId id="346" r:id="rId117"/>
    <p:sldId id="348" r:id="rId118"/>
    <p:sldId id="349" r:id="rId119"/>
    <p:sldId id="350" r:id="rId120"/>
    <p:sldId id="353" r:id="rId121"/>
    <p:sldId id="354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92" r:id="rId133"/>
    <p:sldId id="387" r:id="rId134"/>
    <p:sldId id="388" r:id="rId135"/>
    <p:sldId id="389" r:id="rId136"/>
    <p:sldId id="390" r:id="rId137"/>
    <p:sldId id="391" r:id="rId138"/>
    <p:sldId id="393" r:id="rId1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H G" userId="d037164475072114" providerId="LiveId" clId="{7B1D02FA-BA14-42D3-B90C-4B2037A84C1E}"/>
    <pc:docChg chg="undo redo custSel addSld modSld sldOrd">
      <pc:chgData name="Deepak H G" userId="d037164475072114" providerId="LiveId" clId="{7B1D02FA-BA14-42D3-B90C-4B2037A84C1E}" dt="2023-09-23T16:43:16.029" v="4471" actId="20577"/>
      <pc:docMkLst>
        <pc:docMk/>
      </pc:docMkLst>
      <pc:sldChg chg="modSp mod">
        <pc:chgData name="Deepak H G" userId="d037164475072114" providerId="LiveId" clId="{7B1D02FA-BA14-42D3-B90C-4B2037A84C1E}" dt="2023-09-23T14:00:07.297" v="26" actId="108"/>
        <pc:sldMkLst>
          <pc:docMk/>
          <pc:sldMk cId="3824633206" sldId="257"/>
        </pc:sldMkLst>
        <pc:spChg chg="mod">
          <ac:chgData name="Deepak H G" userId="d037164475072114" providerId="LiveId" clId="{7B1D02FA-BA14-42D3-B90C-4B2037A84C1E}" dt="2023-09-23T14:00:07.297" v="26" actId="108"/>
          <ac:spMkLst>
            <pc:docMk/>
            <pc:sldMk cId="3824633206" sldId="257"/>
            <ac:spMk id="3" creationId="{0DD108BD-7EBE-6CBD-1EEB-54BBB949F5D1}"/>
          </ac:spMkLst>
        </pc:spChg>
      </pc:sldChg>
      <pc:sldChg chg="modSp new mod">
        <pc:chgData name="Deepak H G" userId="d037164475072114" providerId="LiveId" clId="{7B1D02FA-BA14-42D3-B90C-4B2037A84C1E}" dt="2023-09-23T14:04:57.583" v="220" actId="20577"/>
        <pc:sldMkLst>
          <pc:docMk/>
          <pc:sldMk cId="2394645073" sldId="258"/>
        </pc:sldMkLst>
        <pc:spChg chg="mod">
          <ac:chgData name="Deepak H G" userId="d037164475072114" providerId="LiveId" clId="{7B1D02FA-BA14-42D3-B90C-4B2037A84C1E}" dt="2023-09-23T14:01:01.034" v="58" actId="20577"/>
          <ac:spMkLst>
            <pc:docMk/>
            <pc:sldMk cId="2394645073" sldId="258"/>
            <ac:spMk id="2" creationId="{97057FD7-0158-9B2C-5855-F8A0853C4D4B}"/>
          </ac:spMkLst>
        </pc:spChg>
        <pc:spChg chg="mod">
          <ac:chgData name="Deepak H G" userId="d037164475072114" providerId="LiveId" clId="{7B1D02FA-BA14-42D3-B90C-4B2037A84C1E}" dt="2023-09-23T14:04:57.583" v="220" actId="20577"/>
          <ac:spMkLst>
            <pc:docMk/>
            <pc:sldMk cId="2394645073" sldId="258"/>
            <ac:spMk id="3" creationId="{30504304-0FA4-20DC-5BDC-707F6112611B}"/>
          </ac:spMkLst>
        </pc:spChg>
      </pc:sldChg>
      <pc:sldChg chg="modSp new mod">
        <pc:chgData name="Deepak H G" userId="d037164475072114" providerId="LiveId" clId="{7B1D02FA-BA14-42D3-B90C-4B2037A84C1E}" dt="2023-09-23T14:09:34.161" v="447" actId="255"/>
        <pc:sldMkLst>
          <pc:docMk/>
          <pc:sldMk cId="311515135" sldId="259"/>
        </pc:sldMkLst>
        <pc:spChg chg="mod">
          <ac:chgData name="Deepak H G" userId="d037164475072114" providerId="LiveId" clId="{7B1D02FA-BA14-42D3-B90C-4B2037A84C1E}" dt="2023-09-23T14:05:24.268" v="240" actId="20577"/>
          <ac:spMkLst>
            <pc:docMk/>
            <pc:sldMk cId="311515135" sldId="259"/>
            <ac:spMk id="2" creationId="{6E1379D7-2648-33FC-8124-01E322808400}"/>
          </ac:spMkLst>
        </pc:spChg>
        <pc:spChg chg="mod">
          <ac:chgData name="Deepak H G" userId="d037164475072114" providerId="LiveId" clId="{7B1D02FA-BA14-42D3-B90C-4B2037A84C1E}" dt="2023-09-23T14:09:34.161" v="447" actId="255"/>
          <ac:spMkLst>
            <pc:docMk/>
            <pc:sldMk cId="311515135" sldId="259"/>
            <ac:spMk id="3" creationId="{BB3B1CFC-605F-4E10-7281-82DF1423DA98}"/>
          </ac:spMkLst>
        </pc:spChg>
      </pc:sldChg>
      <pc:sldChg chg="addSp delSp modSp new mod">
        <pc:chgData name="Deepak H G" userId="d037164475072114" providerId="LiveId" clId="{7B1D02FA-BA14-42D3-B90C-4B2037A84C1E}" dt="2023-09-23T14:17:16.483" v="718" actId="20577"/>
        <pc:sldMkLst>
          <pc:docMk/>
          <pc:sldMk cId="1910646463" sldId="260"/>
        </pc:sldMkLst>
        <pc:spChg chg="mod">
          <ac:chgData name="Deepak H G" userId="d037164475072114" providerId="LiveId" clId="{7B1D02FA-BA14-42D3-B90C-4B2037A84C1E}" dt="2023-09-23T14:08:35.286" v="394"/>
          <ac:spMkLst>
            <pc:docMk/>
            <pc:sldMk cId="1910646463" sldId="260"/>
            <ac:spMk id="2" creationId="{EA0C61FB-3D3A-E265-F089-B988B1530E9D}"/>
          </ac:spMkLst>
        </pc:spChg>
        <pc:spChg chg="add del mod">
          <ac:chgData name="Deepak H G" userId="d037164475072114" providerId="LiveId" clId="{7B1D02FA-BA14-42D3-B90C-4B2037A84C1E}" dt="2023-09-23T14:17:16.483" v="718" actId="20577"/>
          <ac:spMkLst>
            <pc:docMk/>
            <pc:sldMk cId="1910646463" sldId="260"/>
            <ac:spMk id="3" creationId="{93658483-1C11-A8C8-8FA5-A87F41459FE0}"/>
          </ac:spMkLst>
        </pc:spChg>
        <pc:spChg chg="add del mod">
          <ac:chgData name="Deepak H G" userId="d037164475072114" providerId="LiveId" clId="{7B1D02FA-BA14-42D3-B90C-4B2037A84C1E}" dt="2023-09-23T14:08:50.588" v="396"/>
          <ac:spMkLst>
            <pc:docMk/>
            <pc:sldMk cId="1910646463" sldId="260"/>
            <ac:spMk id="4" creationId="{891A5493-B07C-E754-0C81-434F667CDA35}"/>
          </ac:spMkLst>
        </pc:spChg>
      </pc:sldChg>
      <pc:sldChg chg="modSp new mod">
        <pc:chgData name="Deepak H G" userId="d037164475072114" providerId="LiveId" clId="{7B1D02FA-BA14-42D3-B90C-4B2037A84C1E}" dt="2023-09-23T14:27:39.800" v="1083" actId="20577"/>
        <pc:sldMkLst>
          <pc:docMk/>
          <pc:sldMk cId="4052432826" sldId="261"/>
        </pc:sldMkLst>
        <pc:spChg chg="mod">
          <ac:chgData name="Deepak H G" userId="d037164475072114" providerId="LiveId" clId="{7B1D02FA-BA14-42D3-B90C-4B2037A84C1E}" dt="2023-09-23T14:12:55.084" v="563" actId="20577"/>
          <ac:spMkLst>
            <pc:docMk/>
            <pc:sldMk cId="4052432826" sldId="261"/>
            <ac:spMk id="2" creationId="{9D99CFD9-2889-E595-E79A-C9023BFA387E}"/>
          </ac:spMkLst>
        </pc:spChg>
        <pc:spChg chg="mod">
          <ac:chgData name="Deepak H G" userId="d037164475072114" providerId="LiveId" clId="{7B1D02FA-BA14-42D3-B90C-4B2037A84C1E}" dt="2023-09-23T14:27:39.800" v="1083" actId="20577"/>
          <ac:spMkLst>
            <pc:docMk/>
            <pc:sldMk cId="4052432826" sldId="261"/>
            <ac:spMk id="3" creationId="{01FA7B47-6B46-AA57-0F74-1E48056610D9}"/>
          </ac:spMkLst>
        </pc:spChg>
      </pc:sldChg>
      <pc:sldChg chg="modSp new mod">
        <pc:chgData name="Deepak H G" userId="d037164475072114" providerId="LiveId" clId="{7B1D02FA-BA14-42D3-B90C-4B2037A84C1E}" dt="2023-09-23T14:29:27.959" v="1129" actId="108"/>
        <pc:sldMkLst>
          <pc:docMk/>
          <pc:sldMk cId="1534426744" sldId="262"/>
        </pc:sldMkLst>
        <pc:spChg chg="mod">
          <ac:chgData name="Deepak H G" userId="d037164475072114" providerId="LiveId" clId="{7B1D02FA-BA14-42D3-B90C-4B2037A84C1E}" dt="2023-09-23T14:22:41.822" v="879" actId="20577"/>
          <ac:spMkLst>
            <pc:docMk/>
            <pc:sldMk cId="1534426744" sldId="262"/>
            <ac:spMk id="2" creationId="{248588A8-50C3-72DF-C374-90C5BB90501A}"/>
          </ac:spMkLst>
        </pc:spChg>
        <pc:spChg chg="mod">
          <ac:chgData name="Deepak H G" userId="d037164475072114" providerId="LiveId" clId="{7B1D02FA-BA14-42D3-B90C-4B2037A84C1E}" dt="2023-09-23T14:29:27.959" v="1129" actId="108"/>
          <ac:spMkLst>
            <pc:docMk/>
            <pc:sldMk cId="1534426744" sldId="262"/>
            <ac:spMk id="3" creationId="{249B30D4-F418-BAB0-7A5A-2B7313E66C51}"/>
          </ac:spMkLst>
        </pc:spChg>
      </pc:sldChg>
      <pc:sldChg chg="modSp new mod">
        <pc:chgData name="Deepak H G" userId="d037164475072114" providerId="LiveId" clId="{7B1D02FA-BA14-42D3-B90C-4B2037A84C1E}" dt="2023-09-23T14:41:56.408" v="1380" actId="20577"/>
        <pc:sldMkLst>
          <pc:docMk/>
          <pc:sldMk cId="1849568807" sldId="263"/>
        </pc:sldMkLst>
        <pc:spChg chg="mod">
          <ac:chgData name="Deepak H G" userId="d037164475072114" providerId="LiveId" clId="{7B1D02FA-BA14-42D3-B90C-4B2037A84C1E}" dt="2023-09-23T14:41:56.408" v="1380" actId="20577"/>
          <ac:spMkLst>
            <pc:docMk/>
            <pc:sldMk cId="1849568807" sldId="263"/>
            <ac:spMk id="2" creationId="{B929A772-B78D-DA81-EC3A-D86A1515F57A}"/>
          </ac:spMkLst>
        </pc:spChg>
        <pc:spChg chg="mod">
          <ac:chgData name="Deepak H G" userId="d037164475072114" providerId="LiveId" clId="{7B1D02FA-BA14-42D3-B90C-4B2037A84C1E}" dt="2023-09-23T14:36:49.696" v="1357" actId="20577"/>
          <ac:spMkLst>
            <pc:docMk/>
            <pc:sldMk cId="1849568807" sldId="263"/>
            <ac:spMk id="3" creationId="{54D3AF4D-A6EB-3853-99EC-FAC1FE22900A}"/>
          </ac:spMkLst>
        </pc:spChg>
      </pc:sldChg>
      <pc:sldChg chg="addSp delSp modSp new mod">
        <pc:chgData name="Deepak H G" userId="d037164475072114" providerId="LiveId" clId="{7B1D02FA-BA14-42D3-B90C-4B2037A84C1E}" dt="2023-09-23T14:42:05.436" v="1395" actId="20577"/>
        <pc:sldMkLst>
          <pc:docMk/>
          <pc:sldMk cId="517762335" sldId="264"/>
        </pc:sldMkLst>
        <pc:spChg chg="mod">
          <ac:chgData name="Deepak H G" userId="d037164475072114" providerId="LiveId" clId="{7B1D02FA-BA14-42D3-B90C-4B2037A84C1E}" dt="2023-09-23T14:42:05.436" v="1395" actId="20577"/>
          <ac:spMkLst>
            <pc:docMk/>
            <pc:sldMk cId="517762335" sldId="264"/>
            <ac:spMk id="2" creationId="{60310E32-8BE6-3C51-A881-38623BB26822}"/>
          </ac:spMkLst>
        </pc:spChg>
        <pc:spChg chg="del">
          <ac:chgData name="Deepak H G" userId="d037164475072114" providerId="LiveId" clId="{7B1D02FA-BA14-42D3-B90C-4B2037A84C1E}" dt="2023-09-23T14:41:17.996" v="1360" actId="22"/>
          <ac:spMkLst>
            <pc:docMk/>
            <pc:sldMk cId="517762335" sldId="264"/>
            <ac:spMk id="3" creationId="{DDFE19A3-CD22-27F7-BBFC-ECC49DEAEE88}"/>
          </ac:spMkLst>
        </pc:spChg>
        <pc:picChg chg="add mod ord">
          <ac:chgData name="Deepak H G" userId="d037164475072114" providerId="LiveId" clId="{7B1D02FA-BA14-42D3-B90C-4B2037A84C1E}" dt="2023-09-23T14:41:17.996" v="1360" actId="22"/>
          <ac:picMkLst>
            <pc:docMk/>
            <pc:sldMk cId="517762335" sldId="264"/>
            <ac:picMk id="5" creationId="{A9A256DE-BEFE-EBB5-5B9F-5628FFCAF2CA}"/>
          </ac:picMkLst>
        </pc:picChg>
      </pc:sldChg>
      <pc:sldChg chg="addSp delSp modSp new mod">
        <pc:chgData name="Deepak H G" userId="d037164475072114" providerId="LiveId" clId="{7B1D02FA-BA14-42D3-B90C-4B2037A84C1E}" dt="2023-09-23T14:49:22.538" v="1740" actId="208"/>
        <pc:sldMkLst>
          <pc:docMk/>
          <pc:sldMk cId="2660191703" sldId="265"/>
        </pc:sldMkLst>
        <pc:spChg chg="mod">
          <ac:chgData name="Deepak H G" userId="d037164475072114" providerId="LiveId" clId="{7B1D02FA-BA14-42D3-B90C-4B2037A84C1E}" dt="2023-09-23T14:42:36.429" v="1410" actId="20577"/>
          <ac:spMkLst>
            <pc:docMk/>
            <pc:sldMk cId="2660191703" sldId="265"/>
            <ac:spMk id="2" creationId="{683D6DB8-9F43-27A6-EEBC-5859698BA4F0}"/>
          </ac:spMkLst>
        </pc:spChg>
        <pc:spChg chg="mod">
          <ac:chgData name="Deepak H G" userId="d037164475072114" providerId="LiveId" clId="{7B1D02FA-BA14-42D3-B90C-4B2037A84C1E}" dt="2023-09-23T14:47:48.327" v="1736" actId="6549"/>
          <ac:spMkLst>
            <pc:docMk/>
            <pc:sldMk cId="2660191703" sldId="265"/>
            <ac:spMk id="3" creationId="{AA796610-0FB7-1CA8-AB87-5A244DD7C90A}"/>
          </ac:spMkLst>
        </pc:spChg>
        <pc:spChg chg="add mod">
          <ac:chgData name="Deepak H G" userId="d037164475072114" providerId="LiveId" clId="{7B1D02FA-BA14-42D3-B90C-4B2037A84C1E}" dt="2023-09-23T14:49:22.538" v="1740" actId="208"/>
          <ac:spMkLst>
            <pc:docMk/>
            <pc:sldMk cId="2660191703" sldId="265"/>
            <ac:spMk id="8" creationId="{FCA27C27-20A7-E3D4-7E88-BAB15D4C4FB9}"/>
          </ac:spMkLst>
        </pc:spChg>
        <pc:picChg chg="add del mod">
          <ac:chgData name="Deepak H G" userId="d037164475072114" providerId="LiveId" clId="{7B1D02FA-BA14-42D3-B90C-4B2037A84C1E}" dt="2023-09-23T14:44:49.431" v="1528" actId="478"/>
          <ac:picMkLst>
            <pc:docMk/>
            <pc:sldMk cId="2660191703" sldId="265"/>
            <ac:picMk id="5" creationId="{7AA9DBE3-20CB-B28E-60B2-9ECC2F3158F2}"/>
          </ac:picMkLst>
        </pc:picChg>
        <pc:picChg chg="add mod">
          <ac:chgData name="Deepak H G" userId="d037164475072114" providerId="LiveId" clId="{7B1D02FA-BA14-42D3-B90C-4B2037A84C1E}" dt="2023-09-23T14:47:42.788" v="1735" actId="1076"/>
          <ac:picMkLst>
            <pc:docMk/>
            <pc:sldMk cId="2660191703" sldId="265"/>
            <ac:picMk id="7" creationId="{16B45D74-4681-CE96-96C4-1A407A3317DF}"/>
          </ac:picMkLst>
        </pc:picChg>
      </pc:sldChg>
      <pc:sldChg chg="addSp modSp new mod">
        <pc:chgData name="Deepak H G" userId="d037164475072114" providerId="LiveId" clId="{7B1D02FA-BA14-42D3-B90C-4B2037A84C1E}" dt="2023-09-23T14:52:06.364" v="1932" actId="113"/>
        <pc:sldMkLst>
          <pc:docMk/>
          <pc:sldMk cId="2464433733" sldId="266"/>
        </pc:sldMkLst>
        <pc:spChg chg="mod">
          <ac:chgData name="Deepak H G" userId="d037164475072114" providerId="LiveId" clId="{7B1D02FA-BA14-42D3-B90C-4B2037A84C1E}" dt="2023-09-23T14:50:05.011" v="1757" actId="20577"/>
          <ac:spMkLst>
            <pc:docMk/>
            <pc:sldMk cId="2464433733" sldId="266"/>
            <ac:spMk id="2" creationId="{4310F98B-512D-2EC5-58D2-D314C30C7AB7}"/>
          </ac:spMkLst>
        </pc:spChg>
        <pc:spChg chg="mod">
          <ac:chgData name="Deepak H G" userId="d037164475072114" providerId="LiveId" clId="{7B1D02FA-BA14-42D3-B90C-4B2037A84C1E}" dt="2023-09-23T14:52:06.364" v="1932" actId="113"/>
          <ac:spMkLst>
            <pc:docMk/>
            <pc:sldMk cId="2464433733" sldId="266"/>
            <ac:spMk id="3" creationId="{26C368BE-C3FA-3F2A-589A-6F7BCEFA5329}"/>
          </ac:spMkLst>
        </pc:spChg>
        <pc:picChg chg="add mod">
          <ac:chgData name="Deepak H G" userId="d037164475072114" providerId="LiveId" clId="{7B1D02FA-BA14-42D3-B90C-4B2037A84C1E}" dt="2023-09-23T14:51:33.759" v="1901" actId="14100"/>
          <ac:picMkLst>
            <pc:docMk/>
            <pc:sldMk cId="2464433733" sldId="266"/>
            <ac:picMk id="5" creationId="{0AF72B61-9709-2727-0AE7-180679D09CCE}"/>
          </ac:picMkLst>
        </pc:picChg>
      </pc:sldChg>
      <pc:sldChg chg="modSp new mod">
        <pc:chgData name="Deepak H G" userId="d037164475072114" providerId="LiveId" clId="{7B1D02FA-BA14-42D3-B90C-4B2037A84C1E}" dt="2023-09-23T15:52:12.949" v="2540" actId="207"/>
        <pc:sldMkLst>
          <pc:docMk/>
          <pc:sldMk cId="1134959255" sldId="267"/>
        </pc:sldMkLst>
        <pc:spChg chg="mod">
          <ac:chgData name="Deepak H G" userId="d037164475072114" providerId="LiveId" clId="{7B1D02FA-BA14-42D3-B90C-4B2037A84C1E}" dt="2023-09-23T15:40:39.411" v="1947" actId="20577"/>
          <ac:spMkLst>
            <pc:docMk/>
            <pc:sldMk cId="1134959255" sldId="267"/>
            <ac:spMk id="2" creationId="{89C3253F-0763-8B38-5D33-8131DDCB4239}"/>
          </ac:spMkLst>
        </pc:spChg>
        <pc:spChg chg="mod">
          <ac:chgData name="Deepak H G" userId="d037164475072114" providerId="LiveId" clId="{7B1D02FA-BA14-42D3-B90C-4B2037A84C1E}" dt="2023-09-23T15:52:12.949" v="2540" actId="207"/>
          <ac:spMkLst>
            <pc:docMk/>
            <pc:sldMk cId="1134959255" sldId="267"/>
            <ac:spMk id="3" creationId="{71CE4AA6-6EF9-3708-0A6A-5A051CEA56A7}"/>
          </ac:spMkLst>
        </pc:spChg>
      </pc:sldChg>
      <pc:sldChg chg="addSp delSp modSp new mod">
        <pc:chgData name="Deepak H G" userId="d037164475072114" providerId="LiveId" clId="{7B1D02FA-BA14-42D3-B90C-4B2037A84C1E}" dt="2023-09-23T15:59:33.099" v="2944" actId="732"/>
        <pc:sldMkLst>
          <pc:docMk/>
          <pc:sldMk cId="1709636303" sldId="268"/>
        </pc:sldMkLst>
        <pc:spChg chg="mod">
          <ac:chgData name="Deepak H G" userId="d037164475072114" providerId="LiveId" clId="{7B1D02FA-BA14-42D3-B90C-4B2037A84C1E}" dt="2023-09-23T15:55:13.780" v="2542"/>
          <ac:spMkLst>
            <pc:docMk/>
            <pc:sldMk cId="1709636303" sldId="268"/>
            <ac:spMk id="2" creationId="{2BB5A074-80C0-0D8F-60FE-86D4B4206305}"/>
          </ac:spMkLst>
        </pc:spChg>
        <pc:spChg chg="del">
          <ac:chgData name="Deepak H G" userId="d037164475072114" providerId="LiveId" clId="{7B1D02FA-BA14-42D3-B90C-4B2037A84C1E}" dt="2023-09-23T15:55:51.247" v="2543" actId="22"/>
          <ac:spMkLst>
            <pc:docMk/>
            <pc:sldMk cId="1709636303" sldId="268"/>
            <ac:spMk id="3" creationId="{9C3A0C28-1A68-7BFE-9309-7A33EEA0F235}"/>
          </ac:spMkLst>
        </pc:spChg>
        <pc:picChg chg="add mod ord modCrop">
          <ac:chgData name="Deepak H G" userId="d037164475072114" providerId="LiveId" clId="{7B1D02FA-BA14-42D3-B90C-4B2037A84C1E}" dt="2023-09-23T15:59:33.099" v="2944" actId="732"/>
          <ac:picMkLst>
            <pc:docMk/>
            <pc:sldMk cId="1709636303" sldId="268"/>
            <ac:picMk id="5" creationId="{1CAD13F4-C845-7E87-41C2-89A4AE61AFA8}"/>
          </ac:picMkLst>
        </pc:picChg>
        <pc:picChg chg="add mod modCrop">
          <ac:chgData name="Deepak H G" userId="d037164475072114" providerId="LiveId" clId="{7B1D02FA-BA14-42D3-B90C-4B2037A84C1E}" dt="2023-09-23T15:58:45.626" v="2860" actId="14100"/>
          <ac:picMkLst>
            <pc:docMk/>
            <pc:sldMk cId="1709636303" sldId="268"/>
            <ac:picMk id="7" creationId="{3B512462-B86A-22E3-5AA2-A60BEDF929B1}"/>
          </ac:picMkLst>
        </pc:picChg>
      </pc:sldChg>
      <pc:sldChg chg="modSp new mod">
        <pc:chgData name="Deepak H G" userId="d037164475072114" providerId="LiveId" clId="{7B1D02FA-BA14-42D3-B90C-4B2037A84C1E}" dt="2023-09-23T16:02:46.825" v="3153" actId="20577"/>
        <pc:sldMkLst>
          <pc:docMk/>
          <pc:sldMk cId="620645128" sldId="269"/>
        </pc:sldMkLst>
        <pc:spChg chg="mod">
          <ac:chgData name="Deepak H G" userId="d037164475072114" providerId="LiveId" clId="{7B1D02FA-BA14-42D3-B90C-4B2037A84C1E}" dt="2023-09-23T16:00:15.186" v="2960" actId="20577"/>
          <ac:spMkLst>
            <pc:docMk/>
            <pc:sldMk cId="620645128" sldId="269"/>
            <ac:spMk id="2" creationId="{9D76AF1D-99F6-20DB-FAE7-2062E0EFADD3}"/>
          </ac:spMkLst>
        </pc:spChg>
        <pc:spChg chg="mod">
          <ac:chgData name="Deepak H G" userId="d037164475072114" providerId="LiveId" clId="{7B1D02FA-BA14-42D3-B90C-4B2037A84C1E}" dt="2023-09-23T16:02:46.825" v="3153" actId="20577"/>
          <ac:spMkLst>
            <pc:docMk/>
            <pc:sldMk cId="620645128" sldId="269"/>
            <ac:spMk id="3" creationId="{CE3743B9-7B46-49BF-23F9-34AB97084363}"/>
          </ac:spMkLst>
        </pc:spChg>
      </pc:sldChg>
      <pc:sldChg chg="addSp delSp modSp new mod">
        <pc:chgData name="Deepak H G" userId="d037164475072114" providerId="LiveId" clId="{7B1D02FA-BA14-42D3-B90C-4B2037A84C1E}" dt="2023-09-23T16:18:12.237" v="3653" actId="1076"/>
        <pc:sldMkLst>
          <pc:docMk/>
          <pc:sldMk cId="1547684553" sldId="270"/>
        </pc:sldMkLst>
        <pc:spChg chg="mod">
          <ac:chgData name="Deepak H G" userId="d037164475072114" providerId="LiveId" clId="{7B1D02FA-BA14-42D3-B90C-4B2037A84C1E}" dt="2023-09-23T16:03:28.325" v="3155"/>
          <ac:spMkLst>
            <pc:docMk/>
            <pc:sldMk cId="1547684553" sldId="270"/>
            <ac:spMk id="2" creationId="{56A57AB5-1C1A-2D9F-49EE-39FE4A6821F1}"/>
          </ac:spMkLst>
        </pc:spChg>
        <pc:spChg chg="del">
          <ac:chgData name="Deepak H G" userId="d037164475072114" providerId="LiveId" clId="{7B1D02FA-BA14-42D3-B90C-4B2037A84C1E}" dt="2023-09-23T16:09:14.670" v="3156" actId="22"/>
          <ac:spMkLst>
            <pc:docMk/>
            <pc:sldMk cId="1547684553" sldId="270"/>
            <ac:spMk id="3" creationId="{92E0059D-76D8-500B-15C1-F3106A8D90F4}"/>
          </ac:spMkLst>
        </pc:spChg>
        <pc:picChg chg="add mod ord modCrop">
          <ac:chgData name="Deepak H G" userId="d037164475072114" providerId="LiveId" clId="{7B1D02FA-BA14-42D3-B90C-4B2037A84C1E}" dt="2023-09-23T16:18:12.237" v="3653" actId="1076"/>
          <ac:picMkLst>
            <pc:docMk/>
            <pc:sldMk cId="1547684553" sldId="270"/>
            <ac:picMk id="5" creationId="{8A763B29-B306-A9BF-02DF-C8EF78C07783}"/>
          </ac:picMkLst>
        </pc:picChg>
        <pc:picChg chg="add mod modCrop">
          <ac:chgData name="Deepak H G" userId="d037164475072114" providerId="LiveId" clId="{7B1D02FA-BA14-42D3-B90C-4B2037A84C1E}" dt="2023-09-23T16:10:38.767" v="3396" actId="1076"/>
          <ac:picMkLst>
            <pc:docMk/>
            <pc:sldMk cId="1547684553" sldId="270"/>
            <ac:picMk id="7" creationId="{94C9A7D8-58E8-B77A-DB24-74C2236A3113}"/>
          </ac:picMkLst>
        </pc:picChg>
      </pc:sldChg>
      <pc:sldChg chg="modSp new mod">
        <pc:chgData name="Deepak H G" userId="d037164475072114" providerId="LiveId" clId="{7B1D02FA-BA14-42D3-B90C-4B2037A84C1E}" dt="2023-09-23T16:14:13.720" v="3645" actId="20577"/>
        <pc:sldMkLst>
          <pc:docMk/>
          <pc:sldMk cId="1968479094" sldId="271"/>
        </pc:sldMkLst>
        <pc:spChg chg="mod">
          <ac:chgData name="Deepak H G" userId="d037164475072114" providerId="LiveId" clId="{7B1D02FA-BA14-42D3-B90C-4B2037A84C1E}" dt="2023-09-23T16:11:47.243" v="3409" actId="20577"/>
          <ac:spMkLst>
            <pc:docMk/>
            <pc:sldMk cId="1968479094" sldId="271"/>
            <ac:spMk id="2" creationId="{0460A602-C6C1-CA54-59CA-F91532A225DF}"/>
          </ac:spMkLst>
        </pc:spChg>
        <pc:spChg chg="mod">
          <ac:chgData name="Deepak H G" userId="d037164475072114" providerId="LiveId" clId="{7B1D02FA-BA14-42D3-B90C-4B2037A84C1E}" dt="2023-09-23T16:14:13.720" v="3645" actId="20577"/>
          <ac:spMkLst>
            <pc:docMk/>
            <pc:sldMk cId="1968479094" sldId="271"/>
            <ac:spMk id="3" creationId="{0D5ADA93-0F55-1B20-1848-932A258CBB71}"/>
          </ac:spMkLst>
        </pc:spChg>
      </pc:sldChg>
      <pc:sldChg chg="addSp delSp modSp new mod">
        <pc:chgData name="Deepak H G" userId="d037164475072114" providerId="LiveId" clId="{7B1D02FA-BA14-42D3-B90C-4B2037A84C1E}" dt="2023-09-23T16:19:40.139" v="3662"/>
        <pc:sldMkLst>
          <pc:docMk/>
          <pc:sldMk cId="3005074675" sldId="272"/>
        </pc:sldMkLst>
        <pc:spChg chg="mod">
          <ac:chgData name="Deepak H G" userId="d037164475072114" providerId="LiveId" clId="{7B1D02FA-BA14-42D3-B90C-4B2037A84C1E}" dt="2023-09-23T16:19:40.139" v="3662"/>
          <ac:spMkLst>
            <pc:docMk/>
            <pc:sldMk cId="3005074675" sldId="272"/>
            <ac:spMk id="2" creationId="{E6F94C4D-E916-C140-95D5-CCEF9F2D16F3}"/>
          </ac:spMkLst>
        </pc:spChg>
        <pc:spChg chg="del">
          <ac:chgData name="Deepak H G" userId="d037164475072114" providerId="LiveId" clId="{7B1D02FA-BA14-42D3-B90C-4B2037A84C1E}" dt="2023-09-23T16:17:23.946" v="3647" actId="22"/>
          <ac:spMkLst>
            <pc:docMk/>
            <pc:sldMk cId="3005074675" sldId="272"/>
            <ac:spMk id="3" creationId="{7A5B65BC-8FFE-5483-85BA-1FEACB9CD4FA}"/>
          </ac:spMkLst>
        </pc:spChg>
        <pc:picChg chg="add mod ord modCrop">
          <ac:chgData name="Deepak H G" userId="d037164475072114" providerId="LiveId" clId="{7B1D02FA-BA14-42D3-B90C-4B2037A84C1E}" dt="2023-09-23T16:18:25.468" v="3654" actId="14100"/>
          <ac:picMkLst>
            <pc:docMk/>
            <pc:sldMk cId="3005074675" sldId="272"/>
            <ac:picMk id="5" creationId="{C14FACA6-6FEF-B66C-4AE2-02B4C920910D}"/>
          </ac:picMkLst>
        </pc:picChg>
        <pc:picChg chg="add mod modCrop">
          <ac:chgData name="Deepak H G" userId="d037164475072114" providerId="LiveId" clId="{7B1D02FA-BA14-42D3-B90C-4B2037A84C1E}" dt="2023-09-23T16:19:03.587" v="3661" actId="1076"/>
          <ac:picMkLst>
            <pc:docMk/>
            <pc:sldMk cId="3005074675" sldId="272"/>
            <ac:picMk id="7" creationId="{DB9B0863-062C-473A-4598-D47BA0FEF337}"/>
          </ac:picMkLst>
        </pc:picChg>
      </pc:sldChg>
      <pc:sldChg chg="modSp new mod">
        <pc:chgData name="Deepak H G" userId="d037164475072114" providerId="LiveId" clId="{7B1D02FA-BA14-42D3-B90C-4B2037A84C1E}" dt="2023-09-23T16:22:31.716" v="3790" actId="20577"/>
        <pc:sldMkLst>
          <pc:docMk/>
          <pc:sldMk cId="3809696576" sldId="273"/>
        </pc:sldMkLst>
        <pc:spChg chg="mod">
          <ac:chgData name="Deepak H G" userId="d037164475072114" providerId="LiveId" clId="{7B1D02FA-BA14-42D3-B90C-4B2037A84C1E}" dt="2023-09-23T16:20:06.036" v="3684" actId="20577"/>
          <ac:spMkLst>
            <pc:docMk/>
            <pc:sldMk cId="3809696576" sldId="273"/>
            <ac:spMk id="2" creationId="{F12EB74B-3BCB-D840-73EE-A932561BB868}"/>
          </ac:spMkLst>
        </pc:spChg>
        <pc:spChg chg="mod">
          <ac:chgData name="Deepak H G" userId="d037164475072114" providerId="LiveId" clId="{7B1D02FA-BA14-42D3-B90C-4B2037A84C1E}" dt="2023-09-23T16:22:31.716" v="3790" actId="20577"/>
          <ac:spMkLst>
            <pc:docMk/>
            <pc:sldMk cId="3809696576" sldId="273"/>
            <ac:spMk id="3" creationId="{0771CCE4-C3E8-13A3-6A73-686DA3E79BE3}"/>
          </ac:spMkLst>
        </pc:spChg>
      </pc:sldChg>
      <pc:sldChg chg="addSp delSp modSp new mod">
        <pc:chgData name="Deepak H G" userId="d037164475072114" providerId="LiveId" clId="{7B1D02FA-BA14-42D3-B90C-4B2037A84C1E}" dt="2023-09-23T16:25:14.378" v="3803" actId="732"/>
        <pc:sldMkLst>
          <pc:docMk/>
          <pc:sldMk cId="1834938424" sldId="274"/>
        </pc:sldMkLst>
        <pc:spChg chg="mod">
          <ac:chgData name="Deepak H G" userId="d037164475072114" providerId="LiveId" clId="{7B1D02FA-BA14-42D3-B90C-4B2037A84C1E}" dt="2023-09-23T16:22:41.137" v="3792"/>
          <ac:spMkLst>
            <pc:docMk/>
            <pc:sldMk cId="1834938424" sldId="274"/>
            <ac:spMk id="2" creationId="{0F9BE5E4-56A0-BD05-4FE6-68E4A5C2E1F6}"/>
          </ac:spMkLst>
        </pc:spChg>
        <pc:spChg chg="del">
          <ac:chgData name="Deepak H G" userId="d037164475072114" providerId="LiveId" clId="{7B1D02FA-BA14-42D3-B90C-4B2037A84C1E}" dt="2023-09-23T16:24:18.304" v="3793" actId="22"/>
          <ac:spMkLst>
            <pc:docMk/>
            <pc:sldMk cId="1834938424" sldId="274"/>
            <ac:spMk id="3" creationId="{7291F1B8-F180-EB02-0387-9139898E317D}"/>
          </ac:spMkLst>
        </pc:spChg>
        <pc:picChg chg="add mod ord modCrop">
          <ac:chgData name="Deepak H G" userId="d037164475072114" providerId="LiveId" clId="{7B1D02FA-BA14-42D3-B90C-4B2037A84C1E}" dt="2023-09-23T16:24:38.269" v="3797" actId="14100"/>
          <ac:picMkLst>
            <pc:docMk/>
            <pc:sldMk cId="1834938424" sldId="274"/>
            <ac:picMk id="5" creationId="{7DA7370A-21E2-EA19-FD72-2BF0B38A1AD9}"/>
          </ac:picMkLst>
        </pc:picChg>
        <pc:picChg chg="add mod modCrop">
          <ac:chgData name="Deepak H G" userId="d037164475072114" providerId="LiveId" clId="{7B1D02FA-BA14-42D3-B90C-4B2037A84C1E}" dt="2023-09-23T16:25:14.378" v="3803" actId="732"/>
          <ac:picMkLst>
            <pc:docMk/>
            <pc:sldMk cId="1834938424" sldId="274"/>
            <ac:picMk id="7" creationId="{4D1C18D8-DFE2-ADE4-49A2-26ED08F2436B}"/>
          </ac:picMkLst>
        </pc:picChg>
      </pc:sldChg>
      <pc:sldChg chg="addSp modSp new mod">
        <pc:chgData name="Deepak H G" userId="d037164475072114" providerId="LiveId" clId="{7B1D02FA-BA14-42D3-B90C-4B2037A84C1E}" dt="2023-09-23T16:31:27.516" v="3928" actId="732"/>
        <pc:sldMkLst>
          <pc:docMk/>
          <pc:sldMk cId="1372201681" sldId="275"/>
        </pc:sldMkLst>
        <pc:spChg chg="mod">
          <ac:chgData name="Deepak H G" userId="d037164475072114" providerId="LiveId" clId="{7B1D02FA-BA14-42D3-B90C-4B2037A84C1E}" dt="2023-09-23T16:25:52.751" v="3821" actId="20577"/>
          <ac:spMkLst>
            <pc:docMk/>
            <pc:sldMk cId="1372201681" sldId="275"/>
            <ac:spMk id="2" creationId="{5E600EDA-EC59-9325-7F33-AD5D78383138}"/>
          </ac:spMkLst>
        </pc:spChg>
        <pc:spChg chg="mod">
          <ac:chgData name="Deepak H G" userId="d037164475072114" providerId="LiveId" clId="{7B1D02FA-BA14-42D3-B90C-4B2037A84C1E}" dt="2023-09-23T16:27:44.982" v="3913" actId="20577"/>
          <ac:spMkLst>
            <pc:docMk/>
            <pc:sldMk cId="1372201681" sldId="275"/>
            <ac:spMk id="3" creationId="{202A263A-2A7D-E81B-6E98-417764C82A33}"/>
          </ac:spMkLst>
        </pc:spChg>
        <pc:picChg chg="add mod modCrop">
          <ac:chgData name="Deepak H G" userId="d037164475072114" providerId="LiveId" clId="{7B1D02FA-BA14-42D3-B90C-4B2037A84C1E}" dt="2023-09-23T16:30:47.982" v="3920" actId="1076"/>
          <ac:picMkLst>
            <pc:docMk/>
            <pc:sldMk cId="1372201681" sldId="275"/>
            <ac:picMk id="5" creationId="{7760BEEF-0214-3A53-A429-965D4236D3FA}"/>
          </ac:picMkLst>
        </pc:picChg>
        <pc:picChg chg="add mod modCrop">
          <ac:chgData name="Deepak H G" userId="d037164475072114" providerId="LiveId" clId="{7B1D02FA-BA14-42D3-B90C-4B2037A84C1E}" dt="2023-09-23T16:31:27.516" v="3928" actId="732"/>
          <ac:picMkLst>
            <pc:docMk/>
            <pc:sldMk cId="1372201681" sldId="275"/>
            <ac:picMk id="7" creationId="{36D0C930-414A-6E19-49C0-3DA26959485D}"/>
          </ac:picMkLst>
        </pc:picChg>
      </pc:sldChg>
      <pc:sldChg chg="addSp modSp new mod ord">
        <pc:chgData name="Deepak H G" userId="d037164475072114" providerId="LiveId" clId="{7B1D02FA-BA14-42D3-B90C-4B2037A84C1E}" dt="2023-09-23T16:37:09.063" v="4092"/>
        <pc:sldMkLst>
          <pc:docMk/>
          <pc:sldMk cId="2093425894" sldId="276"/>
        </pc:sldMkLst>
        <pc:spChg chg="mod">
          <ac:chgData name="Deepak H G" userId="d037164475072114" providerId="LiveId" clId="{7B1D02FA-BA14-42D3-B90C-4B2037A84C1E}" dt="2023-09-23T16:32:32.998" v="3968" actId="20577"/>
          <ac:spMkLst>
            <pc:docMk/>
            <pc:sldMk cId="2093425894" sldId="276"/>
            <ac:spMk id="2" creationId="{1533FFD7-07DC-D0AD-444A-9975D7F4FD41}"/>
          </ac:spMkLst>
        </pc:spChg>
        <pc:spChg chg="mod">
          <ac:chgData name="Deepak H G" userId="d037164475072114" providerId="LiveId" clId="{7B1D02FA-BA14-42D3-B90C-4B2037A84C1E}" dt="2023-09-23T16:33:48.099" v="4077" actId="20577"/>
          <ac:spMkLst>
            <pc:docMk/>
            <pc:sldMk cId="2093425894" sldId="276"/>
            <ac:spMk id="3" creationId="{9B319BF0-95F2-3FFC-A34D-A81B32D7F716}"/>
          </ac:spMkLst>
        </pc:spChg>
        <pc:picChg chg="add mod modCrop">
          <ac:chgData name="Deepak H G" userId="d037164475072114" providerId="LiveId" clId="{7B1D02FA-BA14-42D3-B90C-4B2037A84C1E}" dt="2023-09-23T16:35:45.717" v="4084" actId="1076"/>
          <ac:picMkLst>
            <pc:docMk/>
            <pc:sldMk cId="2093425894" sldId="276"/>
            <ac:picMk id="5" creationId="{EDA32C6E-DA15-C1F0-7F5F-6DE53FE914C8}"/>
          </ac:picMkLst>
        </pc:picChg>
        <pc:picChg chg="add mod modCrop">
          <ac:chgData name="Deepak H G" userId="d037164475072114" providerId="LiveId" clId="{7B1D02FA-BA14-42D3-B90C-4B2037A84C1E}" dt="2023-09-23T16:36:38.710" v="4090" actId="1076"/>
          <ac:picMkLst>
            <pc:docMk/>
            <pc:sldMk cId="2093425894" sldId="276"/>
            <ac:picMk id="7" creationId="{68AE805C-9EA5-2CDF-8D9B-465DE54C5AAD}"/>
          </ac:picMkLst>
        </pc:picChg>
      </pc:sldChg>
      <pc:sldChg chg="modSp new mod">
        <pc:chgData name="Deepak H G" userId="d037164475072114" providerId="LiveId" clId="{7B1D02FA-BA14-42D3-B90C-4B2037A84C1E}" dt="2023-09-23T16:43:16.029" v="4471" actId="20577"/>
        <pc:sldMkLst>
          <pc:docMk/>
          <pc:sldMk cId="3419850886" sldId="277"/>
        </pc:sldMkLst>
        <pc:spChg chg="mod">
          <ac:chgData name="Deepak H G" userId="d037164475072114" providerId="LiveId" clId="{7B1D02FA-BA14-42D3-B90C-4B2037A84C1E}" dt="2023-09-23T16:39:49.123" v="4114" actId="20577"/>
          <ac:spMkLst>
            <pc:docMk/>
            <pc:sldMk cId="3419850886" sldId="277"/>
            <ac:spMk id="2" creationId="{94C61A17-0FEE-5DD5-EC40-7D2C5257E61B}"/>
          </ac:spMkLst>
        </pc:spChg>
        <pc:spChg chg="mod">
          <ac:chgData name="Deepak H G" userId="d037164475072114" providerId="LiveId" clId="{7B1D02FA-BA14-42D3-B90C-4B2037A84C1E}" dt="2023-09-23T16:43:16.029" v="4471" actId="20577"/>
          <ac:spMkLst>
            <pc:docMk/>
            <pc:sldMk cId="3419850886" sldId="277"/>
            <ac:spMk id="3" creationId="{417E9154-6114-050D-A08B-222888454B3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B582D-22F0-ABD8-3F68-527003B19D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HTML5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108DE-E09D-1BF5-1933-3810BE05C1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IN" dirty="0"/>
              <a:t>Deepak h g</a:t>
            </a:r>
          </a:p>
        </p:txBody>
      </p:sp>
    </p:spTree>
    <p:extLst>
      <p:ext uri="{BB962C8B-B14F-4D97-AF65-F5344CB8AC3E}">
        <p14:creationId xmlns:p14="http://schemas.microsoft.com/office/powerpoint/2010/main" val="3286224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6DB8-9F43-27A6-EEBC-5859698B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html page – save the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96610-0FB7-1CA8-AB87-5A244DD7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folder </a:t>
            </a:r>
            <a:r>
              <a:rPr lang="en-IN" b="1" dirty="0"/>
              <a:t>Workspace &gt; HTML</a:t>
            </a:r>
            <a:r>
              <a:rPr lang="en-IN" dirty="0"/>
              <a:t>.</a:t>
            </a:r>
          </a:p>
          <a:p>
            <a:r>
              <a:rPr lang="en-IN" dirty="0"/>
              <a:t>Select </a:t>
            </a:r>
            <a:r>
              <a:rPr lang="en-IN" b="1" dirty="0"/>
              <a:t>File &gt; Save as.</a:t>
            </a:r>
          </a:p>
          <a:p>
            <a:endParaRPr lang="en-IN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File extension can be .html or .htm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45D74-4681-CE96-96C4-1A407A33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49" y="2866379"/>
            <a:ext cx="3272114" cy="2052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A27C27-20A7-E3D4-7E88-BAB15D4C4FB9}"/>
              </a:ext>
            </a:extLst>
          </p:cNvPr>
          <p:cNvSpPr/>
          <p:nvPr/>
        </p:nvSpPr>
        <p:spPr>
          <a:xfrm>
            <a:off x="1846729" y="4383741"/>
            <a:ext cx="2303930" cy="555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1917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EBA0-212E-C401-A4D0-5DF2E8E1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of a Web application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B3C3F0-CC30-1739-4982-B5C448023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6" t="16399" r="1801" b="5379"/>
          <a:stretch/>
        </p:blipFill>
        <p:spPr>
          <a:xfrm>
            <a:off x="1451579" y="2510118"/>
            <a:ext cx="3334870" cy="269837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B51AC-3DB4-3973-781F-9C8E50822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6" b="3072"/>
          <a:stretch/>
        </p:blipFill>
        <p:spPr>
          <a:xfrm>
            <a:off x="8810793" y="2510118"/>
            <a:ext cx="2244061" cy="25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FCDD55-D5E9-EA74-A750-B5111BE1307F}"/>
              </a:ext>
            </a:extLst>
          </p:cNvPr>
          <p:cNvCxnSpPr>
            <a:cxnSpLocks/>
          </p:cNvCxnSpPr>
          <p:nvPr/>
        </p:nvCxnSpPr>
        <p:spPr>
          <a:xfrm>
            <a:off x="4786449" y="3325906"/>
            <a:ext cx="402434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EDA64B-6531-E55F-4A8A-DD30594802C6}"/>
              </a:ext>
            </a:extLst>
          </p:cNvPr>
          <p:cNvCxnSpPr/>
          <p:nvPr/>
        </p:nvCxnSpPr>
        <p:spPr>
          <a:xfrm flipH="1">
            <a:off x="4786449" y="4267200"/>
            <a:ext cx="402434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05AE81-3AB6-7F8D-F6D9-F77C8692EB4C}"/>
              </a:ext>
            </a:extLst>
          </p:cNvPr>
          <p:cNvSpPr txBox="1"/>
          <p:nvPr/>
        </p:nvSpPr>
        <p:spPr>
          <a:xfrm>
            <a:off x="5620871" y="2850776"/>
            <a:ext cx="22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HTTP Request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3E3412-3926-EDC1-69B1-26413BF9F39A}"/>
              </a:ext>
            </a:extLst>
          </p:cNvPr>
          <p:cNvSpPr txBox="1"/>
          <p:nvPr/>
        </p:nvSpPr>
        <p:spPr>
          <a:xfrm>
            <a:off x="5636582" y="3770118"/>
            <a:ext cx="22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HTTP Response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6DA85E-B2A9-688B-7E02-BFAEAA013311}"/>
              </a:ext>
            </a:extLst>
          </p:cNvPr>
          <p:cNvSpPr txBox="1"/>
          <p:nvPr/>
        </p:nvSpPr>
        <p:spPr>
          <a:xfrm>
            <a:off x="1837765" y="2117945"/>
            <a:ext cx="22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6BDA9-3117-6228-827A-B56A38CEBB3E}"/>
              </a:ext>
            </a:extLst>
          </p:cNvPr>
          <p:cNvSpPr txBox="1"/>
          <p:nvPr/>
        </p:nvSpPr>
        <p:spPr>
          <a:xfrm>
            <a:off x="8704730" y="2141843"/>
            <a:ext cx="22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7124927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DECA-2F20-4DD4-37D0-0DB9C0FD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792B7-CC0F-2D4B-674D-2C143768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action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Defines the action to be performed when the form is submitted.</a:t>
            </a:r>
          </a:p>
          <a:p>
            <a:pPr lvl="1"/>
            <a:r>
              <a:rPr lang="en-IN" dirty="0"/>
              <a:t>Usually the form data is sent to a file on the web server when the user submits the form.</a:t>
            </a:r>
          </a:p>
          <a:p>
            <a:pPr lvl="1"/>
            <a:r>
              <a:rPr lang="en-IN" dirty="0"/>
              <a:t>The action attribute contains the name of the file on the web server.</a:t>
            </a:r>
          </a:p>
          <a:p>
            <a:pPr lvl="1"/>
            <a:r>
              <a:rPr lang="en-IN" dirty="0"/>
              <a:t>If the action attribute is omitted, the action is set to the current page.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B3617-8DD1-3577-390D-89DA58547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176" r="29044" b="50000"/>
          <a:stretch/>
        </p:blipFill>
        <p:spPr>
          <a:xfrm>
            <a:off x="3231785" y="4007224"/>
            <a:ext cx="4876364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57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6A0B-8F32-75DE-29FF-99C32D03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DFE70-EB90-C572-1787-08A266937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method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the http method used when submitting the form data.</a:t>
            </a:r>
          </a:p>
          <a:p>
            <a:pPr lvl="1"/>
            <a:r>
              <a:rPr lang="en-IN" dirty="0"/>
              <a:t>The http method can be </a:t>
            </a:r>
            <a:r>
              <a:rPr lang="en-IN" b="1" dirty="0"/>
              <a:t>get</a:t>
            </a:r>
            <a:r>
              <a:rPr lang="en-IN" dirty="0"/>
              <a:t> or </a:t>
            </a:r>
            <a:r>
              <a:rPr lang="en-IN" b="1" dirty="0"/>
              <a:t>post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The default method is </a:t>
            </a:r>
            <a:r>
              <a:rPr lang="en-IN" b="1" dirty="0"/>
              <a:t>get</a:t>
            </a:r>
            <a:r>
              <a:rPr lang="en-IN" dirty="0"/>
              <a:t>.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6EF23-757F-F78C-5B26-878AD5D6B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7" t="11314" r="28676" b="50000"/>
          <a:stretch/>
        </p:blipFill>
        <p:spPr>
          <a:xfrm>
            <a:off x="1451579" y="3869491"/>
            <a:ext cx="4320000" cy="1609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F5660-DA44-3E2C-193B-27150D807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56" b="67647"/>
          <a:stretch/>
        </p:blipFill>
        <p:spPr>
          <a:xfrm>
            <a:off x="6374854" y="3869491"/>
            <a:ext cx="4680000" cy="10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552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8359-CCFA-8D9F-2020-A18B77E7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methods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D090E1-55CC-723B-F872-469701CD43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167086"/>
              </p:ext>
            </p:extLst>
          </p:nvPr>
        </p:nvGraphicFramePr>
        <p:xfrm>
          <a:off x="1450975" y="2016125"/>
          <a:ext cx="9604374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7">
                  <a:extLst>
                    <a:ext uri="{9D8B030D-6E8A-4147-A177-3AD203B41FA5}">
                      <a16:colId xmlns:a16="http://schemas.microsoft.com/office/drawing/2014/main" val="2337985828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129686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950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Appends the form data to the URL in name=value pairs.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Appends the form data inside the body of the HTTP request.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NEVER use GET to send sensitive data as the data is visible in the URL.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Always use POST if the form data contains sensitive or personal information.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51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length of a URL is limited (2048 characters)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has no size limitations, and can be used to send large amounts of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9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Useful for form submissions where a user wants to bookmark the result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 submissions with POST cannot be bookmarked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11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241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9716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8AD0-1194-EE65-05F4-E63446C2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41E38-93B6-FFDE-51B3-FD1CA5899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autocomplete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whether a form should have autocomplete on or off.</a:t>
            </a:r>
          </a:p>
          <a:p>
            <a:pPr lvl="1"/>
            <a:r>
              <a:rPr lang="en-IN" dirty="0"/>
              <a:t>When on, the browser automatically complete values based on values that the user has entered before.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A7902-8C4E-3489-C7FE-72C2892D5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4" r="71250" b="66817"/>
          <a:stretch/>
        </p:blipFill>
        <p:spPr>
          <a:xfrm>
            <a:off x="7549654" y="3695307"/>
            <a:ext cx="3505200" cy="1353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2457E-9396-68B3-F925-8DA7B5F04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9" t="11314" r="23530" b="44118"/>
          <a:stretch/>
        </p:blipFill>
        <p:spPr>
          <a:xfrm>
            <a:off x="1451579" y="3626344"/>
            <a:ext cx="4680000" cy="18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54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EEFF-1C54-FBC3-1AD9-55E8F81D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9AEAA-8336-BE4C-A823-14CAD8C7D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81586"/>
            <a:ext cx="9603275" cy="3450613"/>
          </a:xfrm>
        </p:spPr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novalidate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Is a Boolean attribute (value = true/false)</a:t>
            </a:r>
          </a:p>
          <a:p>
            <a:pPr lvl="1"/>
            <a:r>
              <a:rPr lang="en-IN" dirty="0"/>
              <a:t>When present, specifies that the form data should not be validated when submitted.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57E44-33EC-FD97-0200-008963FB1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1038" r="32427" b="54498"/>
          <a:stretch/>
        </p:blipFill>
        <p:spPr>
          <a:xfrm>
            <a:off x="1451579" y="3762685"/>
            <a:ext cx="4680000" cy="1669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5479F-FBE6-E484-14BF-00D7CC0B0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94" b="72347"/>
          <a:stretch/>
        </p:blipFill>
        <p:spPr>
          <a:xfrm>
            <a:off x="6374854" y="3762685"/>
            <a:ext cx="4680000" cy="9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061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BC04-1EBF-2AFF-5596-54179F7C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AB5A6-0022-686A-5EB1-0F097665D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&lt;input type=“color”&gt; is used for input fields that should contain a color.</a:t>
            </a:r>
          </a:p>
          <a:p>
            <a:r>
              <a:rPr lang="en-IN" dirty="0"/>
              <a:t>A color picker shows up in the input field.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974D2-4427-A8BC-1B58-04ECDE1BD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038" r="31471" b="54775"/>
          <a:stretch/>
        </p:blipFill>
        <p:spPr>
          <a:xfrm>
            <a:off x="1451579" y="3074896"/>
            <a:ext cx="4680000" cy="1623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BAF89-3F36-7F0D-6372-E30D2D659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7" r="71103" b="50000"/>
          <a:stretch/>
        </p:blipFill>
        <p:spPr>
          <a:xfrm>
            <a:off x="7531725" y="3074896"/>
            <a:ext cx="3523129" cy="24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873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8F20-205A-45CA-ED2B-83D41E5D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0251-8D26-16BA-16B3-41902BC1A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type=“date”&gt; is used for input fields that should contain a date.</a:t>
            </a:r>
          </a:p>
          <a:p>
            <a:r>
              <a:rPr lang="en-IN" dirty="0"/>
              <a:t>Depending upon the browser, a date picker shows up in the input field.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7FB2A-BCE5-5201-32D0-94D1C16C8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176" r="35294" b="57544"/>
          <a:stretch/>
        </p:blipFill>
        <p:spPr>
          <a:xfrm>
            <a:off x="1451579" y="3119718"/>
            <a:ext cx="4680000" cy="1602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0DA7C-5C5D-8243-505A-2C58F9406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7" r="72941" b="43979"/>
          <a:stretch/>
        </p:blipFill>
        <p:spPr>
          <a:xfrm>
            <a:off x="7755842" y="3119718"/>
            <a:ext cx="3299012" cy="28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587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8B12-98B5-05E0-7E27-35D4A22D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7B0F-73A8-E2C8-B7C3-28CE2A457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</a:t>
            </a:r>
            <a:r>
              <a:rPr lang="en-IN" b="1" i="1" dirty="0"/>
              <a:t>min</a:t>
            </a:r>
            <a:r>
              <a:rPr lang="en-IN" dirty="0"/>
              <a:t> and </a:t>
            </a:r>
            <a:r>
              <a:rPr lang="en-IN" b="1" i="1" dirty="0"/>
              <a:t>max</a:t>
            </a:r>
            <a:r>
              <a:rPr lang="en-IN" dirty="0"/>
              <a:t> attributes to add restrictions to date selection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D9A15-ADCA-D0D8-86EF-3F2F052FA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3" t="11314" r="22353" b="51869"/>
          <a:stretch/>
        </p:blipFill>
        <p:spPr>
          <a:xfrm>
            <a:off x="1451579" y="2685344"/>
            <a:ext cx="4680000" cy="1487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E29BD-BA1F-DA51-4936-40CB6C887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5" r="70368" b="46886"/>
          <a:stretch/>
        </p:blipFill>
        <p:spPr>
          <a:xfrm>
            <a:off x="7442078" y="2685344"/>
            <a:ext cx="3612776" cy="265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359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93BC-A412-4BC1-6A9C-18F3BFDA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datetime 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533EE-5974-38FF-AC15-C7D3F8BC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type=“datetime-local”&gt; is used for input fields that should contain a date and time, with no time zone.</a:t>
            </a:r>
          </a:p>
          <a:p>
            <a:r>
              <a:rPr lang="en-IN" dirty="0"/>
              <a:t>Depending upon the browser, a date picker shows up in the input field.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62BD3-C5E1-D57A-26AE-A5E468CE2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7" r="62426" b="47301"/>
          <a:stretch/>
        </p:blipFill>
        <p:spPr>
          <a:xfrm>
            <a:off x="6374854" y="3290046"/>
            <a:ext cx="4680000" cy="2692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3877B-104E-8141-AE7E-680A03CCD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3" t="10574" r="26397" b="56712"/>
          <a:stretch/>
        </p:blipFill>
        <p:spPr>
          <a:xfrm>
            <a:off x="1451579" y="3741038"/>
            <a:ext cx="4680000" cy="141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5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F98B-512D-2EC5-58D2-D314C30C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html page – View in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68BE-C3FA-3F2A-589A-6F7BCEFA5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Double click on the .html/.htm file </a:t>
            </a:r>
            <a:r>
              <a:rPr lang="en-IN" b="1" dirty="0"/>
              <a:t>OR </a:t>
            </a:r>
            <a:r>
              <a:rPr lang="en-IN" dirty="0"/>
              <a:t>right-click &gt; </a:t>
            </a:r>
            <a:r>
              <a:rPr lang="en-IN" b="1" dirty="0"/>
              <a:t>Open with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72B61-9709-2727-0AE7-180679D0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55" y="2467535"/>
            <a:ext cx="5353396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33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0A51-9F0D-00D1-D377-2445C51C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A6D55-04D8-86F0-A32E-4F64B6E64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type=“month”&gt; allows user to select a month and year.</a:t>
            </a:r>
          </a:p>
          <a:p>
            <a:r>
              <a:rPr lang="en-IN" dirty="0"/>
              <a:t>Depending upon the browser, a date picker shows up in the input field.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691BE-32C2-D614-DAD2-B58D6234A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314" r="31324" b="56851"/>
          <a:stretch/>
        </p:blipFill>
        <p:spPr>
          <a:xfrm>
            <a:off x="1451579" y="3245223"/>
            <a:ext cx="4680000" cy="1507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CCA6C6-841A-B74C-75A2-BC2DB4E04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7" r="71250" b="59342"/>
          <a:stretch/>
        </p:blipFill>
        <p:spPr>
          <a:xfrm>
            <a:off x="6374854" y="3245223"/>
            <a:ext cx="4680000" cy="24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796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9958-1916-6F83-D206-3C3C822D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D947C-AFC3-07F4-C444-5EBE5BEA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type=“time”&gt; allows the user to select a time (no time zone).</a:t>
            </a:r>
          </a:p>
          <a:p>
            <a:r>
              <a:rPr lang="en-IN" dirty="0"/>
              <a:t>Depending upon the browser, a time picker shows up in the input field.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94C54-5297-C511-25A9-98EB9D351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1038" r="41912" b="56574"/>
          <a:stretch/>
        </p:blipFill>
        <p:spPr>
          <a:xfrm>
            <a:off x="1451579" y="3119717"/>
            <a:ext cx="4680000" cy="1924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E449F-6F84-68A3-BDDD-E0CE0D6A3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5" r="80368" b="48547"/>
          <a:stretch/>
        </p:blipFill>
        <p:spPr>
          <a:xfrm>
            <a:off x="7611035" y="3119717"/>
            <a:ext cx="2393576" cy="25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663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5BD4-EDE8-3224-CA9F-3BB96C81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1AACD-E48E-606F-B934-E034DDF3F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type=“week”&gt; allows the user to select a week and year.</a:t>
            </a:r>
          </a:p>
          <a:p>
            <a:r>
              <a:rPr lang="en-IN" dirty="0"/>
              <a:t>Depending upon the browser, a date picker shows up in the input field.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F4C0D-3E39-EA53-FEDE-DDC0B15A2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7" r="74265" b="47301"/>
          <a:stretch/>
        </p:blipFill>
        <p:spPr>
          <a:xfrm>
            <a:off x="7917207" y="2992699"/>
            <a:ext cx="3137647" cy="263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54BEBD-8F08-3472-AA71-C0A907F3F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9" t="11038" r="37868" b="56736"/>
          <a:stretch/>
        </p:blipFill>
        <p:spPr>
          <a:xfrm>
            <a:off x="1451579" y="2992699"/>
            <a:ext cx="4680000" cy="17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554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8DF7-F89B-A3AE-C484-E15361C4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email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B55E-BDA9-14AE-6738-128C88F70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type=“email”&gt; is used for input fields that should contain an e-mail address.</a:t>
            </a:r>
          </a:p>
          <a:p>
            <a:r>
              <a:rPr lang="en-IN" dirty="0"/>
              <a:t>Depending on the browser support, the e-mail address will be validated on form submission.</a:t>
            </a:r>
          </a:p>
          <a:p>
            <a:r>
              <a:rPr lang="en-IN" dirty="0"/>
              <a:t>Smartphones may recognize the email type </a:t>
            </a:r>
            <a:r>
              <a:rPr lang="en-US" dirty="0"/>
              <a:t>and add ".com" to the keyboard to match email input.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A28E0-B14E-79D9-B373-084E91D27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1039" r="41839" b="57266"/>
          <a:stretch/>
        </p:blipFill>
        <p:spPr>
          <a:xfrm>
            <a:off x="1451579" y="4161562"/>
            <a:ext cx="4680000" cy="1880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7FF9A-BB07-5837-8B37-9E360E3C0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5" r="70073" b="69308"/>
          <a:stretch/>
        </p:blipFill>
        <p:spPr>
          <a:xfrm>
            <a:off x="6374854" y="4161562"/>
            <a:ext cx="4680000" cy="154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736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75814-4C08-EC0C-EADD-A6888E29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A0E5A-8171-E0EF-296B-77F8AC12D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type=“file”&gt; defines a </a:t>
            </a:r>
            <a:r>
              <a:rPr lang="en-IN" b="1" i="1" dirty="0"/>
              <a:t>file-select</a:t>
            </a:r>
            <a:r>
              <a:rPr lang="en-IN" dirty="0"/>
              <a:t> field and a </a:t>
            </a:r>
            <a:r>
              <a:rPr lang="en-IN" b="1" i="1" dirty="0"/>
              <a:t>Browse</a:t>
            </a:r>
            <a:r>
              <a:rPr lang="en-IN" dirty="0"/>
              <a:t> button for file uploads.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0E0CE-CE50-DC57-A943-2336ADEB0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9" t="11314" r="41030" b="57820"/>
          <a:stretch/>
        </p:blipFill>
        <p:spPr>
          <a:xfrm>
            <a:off x="1451579" y="2779060"/>
            <a:ext cx="4680000" cy="1796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9BF033-7D76-58E2-36E7-E635DA51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7" r="77206" b="81756"/>
          <a:stretch/>
        </p:blipFill>
        <p:spPr>
          <a:xfrm>
            <a:off x="6374854" y="2748671"/>
            <a:ext cx="4680000" cy="680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1A8E2-1BAD-B547-8310-EE4908F7B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07" r="65221" b="79193"/>
          <a:stretch/>
        </p:blipFill>
        <p:spPr>
          <a:xfrm>
            <a:off x="6374854" y="3946293"/>
            <a:ext cx="4680000" cy="6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5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711C-FBB4-9238-D7B6-A927B92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7D68-8A8E-D7DD-EF99-C70E6A6EF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multiple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that the user is allowed to enter/select more than one value in the input field.</a:t>
            </a:r>
          </a:p>
          <a:p>
            <a:pPr lvl="1"/>
            <a:r>
              <a:rPr lang="en-IN" dirty="0"/>
              <a:t>Works with email and file input types.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15BB0-3329-D1F4-A7F8-7CDECE54F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3" t="11038" r="34632" b="56989"/>
          <a:stretch/>
        </p:blipFill>
        <p:spPr>
          <a:xfrm>
            <a:off x="1388826" y="3604553"/>
            <a:ext cx="5400000" cy="1861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76EB5-BE96-9FF4-CBF2-4EA695C53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 r="81618" b="71517"/>
          <a:stretch/>
        </p:blipFill>
        <p:spPr>
          <a:xfrm>
            <a:off x="7238854" y="3642191"/>
            <a:ext cx="3816000" cy="17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70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6E1E-A52A-FFD4-5394-018F9AC87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hidden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3F6-DD68-0C14-28A0-227B525EA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type=“hidden”&gt; defines a hidden (not visible to user) input field.</a:t>
            </a:r>
          </a:p>
          <a:p>
            <a:r>
              <a:rPr lang="en-IN" dirty="0"/>
              <a:t>It is visible using browser’s developer’s tools or </a:t>
            </a:r>
            <a:r>
              <a:rPr lang="en-IN" b="1" dirty="0"/>
              <a:t>View Source</a:t>
            </a:r>
            <a:r>
              <a:rPr lang="en-IN" dirty="0"/>
              <a:t> functionality.</a:t>
            </a:r>
          </a:p>
          <a:p>
            <a:r>
              <a:rPr lang="en-IN" dirty="0"/>
              <a:t>To include data that can’t be seen or modified by users.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8E0E7-DE74-5BBA-CFD2-510D05526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7" t="11038" r="29485" b="55052"/>
          <a:stretch/>
        </p:blipFill>
        <p:spPr>
          <a:xfrm>
            <a:off x="1451579" y="3657601"/>
            <a:ext cx="4680000" cy="1551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B9890-449B-B0B8-1DDB-F4C1F56D5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 r="80588" b="74321"/>
          <a:stretch/>
        </p:blipFill>
        <p:spPr>
          <a:xfrm>
            <a:off x="6374854" y="3657601"/>
            <a:ext cx="4680000" cy="17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74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7D80-1DB3-6878-51BB-5C9B1CD6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11FF-8399-B6ED-73D3-DD8D17454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type=“number”&gt; is used for input fields that should contain numerical value.</a:t>
            </a:r>
          </a:p>
          <a:p>
            <a:r>
              <a:rPr lang="en-IN" dirty="0"/>
              <a:t> Use </a:t>
            </a:r>
            <a:r>
              <a:rPr lang="en-IN" b="1" i="1" dirty="0"/>
              <a:t>min</a:t>
            </a:r>
            <a:r>
              <a:rPr lang="en-IN" dirty="0"/>
              <a:t> and </a:t>
            </a:r>
            <a:r>
              <a:rPr lang="en-IN" b="1" i="1" dirty="0"/>
              <a:t>max</a:t>
            </a:r>
            <a:r>
              <a:rPr lang="en-IN" dirty="0"/>
              <a:t> attributes to add restrictions on what numbers are accepted.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Use </a:t>
            </a:r>
            <a:r>
              <a:rPr lang="en-IN" b="1" i="1" dirty="0"/>
              <a:t>step </a:t>
            </a:r>
            <a:r>
              <a:rPr lang="en-IN" dirty="0"/>
              <a:t>attribute to specify the interval between numbers.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308A4-2A8B-DAE6-B0F0-478C05897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9" t="11176" r="24486" b="57129"/>
          <a:stretch/>
        </p:blipFill>
        <p:spPr>
          <a:xfrm>
            <a:off x="1451579" y="3164541"/>
            <a:ext cx="4680000" cy="1329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E7AA2-DAE5-2616-CCDF-8035AF534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5" r="72426" b="69092"/>
          <a:stretch/>
        </p:blipFill>
        <p:spPr>
          <a:xfrm>
            <a:off x="6374854" y="3164541"/>
            <a:ext cx="4680000" cy="169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697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E221-7D83-AC44-DC3C-4C9BCE21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8639-1A31-CFBB-BCDA-BD3C01861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type=“range”&gt; defines a control for entering a number whose </a:t>
            </a:r>
            <a:r>
              <a:rPr lang="en-IN" b="1" i="1" dirty="0"/>
              <a:t>exact value is not important</a:t>
            </a:r>
            <a:r>
              <a:rPr lang="en-IN" dirty="0"/>
              <a:t> (Similar to slider control).</a:t>
            </a:r>
          </a:p>
          <a:p>
            <a:r>
              <a:rPr lang="en-IN" dirty="0"/>
              <a:t>Default range is 0 to 100.</a:t>
            </a:r>
          </a:p>
          <a:p>
            <a:r>
              <a:rPr lang="en-IN" dirty="0"/>
              <a:t>Restrict the range using </a:t>
            </a:r>
            <a:r>
              <a:rPr lang="en-IN" b="1" i="1" dirty="0"/>
              <a:t>min</a:t>
            </a:r>
            <a:r>
              <a:rPr lang="en-IN" dirty="0"/>
              <a:t>, </a:t>
            </a:r>
            <a:r>
              <a:rPr lang="en-IN" b="1" i="1" dirty="0"/>
              <a:t>max </a:t>
            </a:r>
            <a:r>
              <a:rPr lang="en-IN" dirty="0"/>
              <a:t>and </a:t>
            </a:r>
            <a:r>
              <a:rPr lang="en-IN" b="1" i="1" dirty="0"/>
              <a:t>step </a:t>
            </a:r>
            <a:r>
              <a:rPr lang="en-IN" dirty="0"/>
              <a:t>attributes.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77D17-BDAE-AC8B-F66A-8CBD4C078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9" t="11176" r="31545" b="56990"/>
          <a:stretch/>
        </p:blipFill>
        <p:spPr>
          <a:xfrm>
            <a:off x="1451579" y="3950289"/>
            <a:ext cx="4680000" cy="1516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750B4-0757-B92D-ADE1-59089F35D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5" r="61614" b="64448"/>
          <a:stretch/>
        </p:blipFill>
        <p:spPr>
          <a:xfrm>
            <a:off x="6374854" y="3950289"/>
            <a:ext cx="4680000" cy="15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29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E1F8-3A33-CC4F-A3D2-B8E269E4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A020-D14B-8198-DCE3-B99941B7E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type=“search”&gt; is used for search fields.</a:t>
            </a:r>
          </a:p>
          <a:p>
            <a:r>
              <a:rPr lang="en-IN" dirty="0"/>
              <a:t>The input field behaves like a regular text field.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46F90-1CF1-BAF3-539A-274C4C2AD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7" t="11038" r="36912" b="56851"/>
          <a:stretch/>
        </p:blipFill>
        <p:spPr>
          <a:xfrm>
            <a:off x="1451579" y="3512487"/>
            <a:ext cx="4680000" cy="1701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A6204-D870-C2E1-2524-897E92541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5" r="64559" b="65156"/>
          <a:stretch/>
        </p:blipFill>
        <p:spPr>
          <a:xfrm>
            <a:off x="6374854" y="3512487"/>
            <a:ext cx="4680000" cy="15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2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253F-0763-8B38-5D33-8131DDCB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headings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E4AA6-6EF9-3708-0A6A-5A051CEA5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Headings are titles or subtitles to be displayed on a web page.</a:t>
            </a:r>
          </a:p>
          <a:p>
            <a:r>
              <a:rPr lang="en-IN" dirty="0"/>
              <a:t>HTML headings are defined with &lt;h1&gt; to &lt;h6&gt; tags.</a:t>
            </a:r>
          </a:p>
          <a:p>
            <a:pPr lvl="1"/>
            <a:r>
              <a:rPr lang="en-IN" dirty="0"/>
              <a:t>&lt;h1&gt; defines the most important heading. </a:t>
            </a:r>
          </a:p>
          <a:p>
            <a:pPr lvl="1"/>
            <a:r>
              <a:rPr lang="en-IN" dirty="0"/>
              <a:t>&lt;h1&gt; to be used for main heading followed by &lt;h2&gt;, &lt;h3&gt;, &lt;h4&gt;, ,h5&gt; and &lt;h6&gt;.</a:t>
            </a:r>
          </a:p>
          <a:p>
            <a:pPr lvl="1"/>
            <a:r>
              <a:rPr lang="en-IN" dirty="0"/>
              <a:t>&lt;h6&gt; defines the least important heading.</a:t>
            </a:r>
          </a:p>
          <a:p>
            <a:r>
              <a:rPr lang="en-IN" dirty="0"/>
              <a:t>Browser adds a margin before and after a heading.</a:t>
            </a:r>
          </a:p>
          <a:p>
            <a:r>
              <a:rPr lang="en-IN" dirty="0"/>
              <a:t>Search engines use headings to index the structure and content of the web pages.</a:t>
            </a:r>
          </a:p>
          <a:p>
            <a:r>
              <a:rPr lang="en-IN" dirty="0"/>
              <a:t>Each HTML heading has a default font size and can be changed using CSS.</a:t>
            </a:r>
          </a:p>
          <a:p>
            <a:r>
              <a:rPr lang="en-IN" dirty="0">
                <a:solidFill>
                  <a:srgbClr val="FF0000"/>
                </a:solidFill>
              </a:rPr>
              <a:t>Don’t use HTML heading to make text Big or bold.</a:t>
            </a:r>
          </a:p>
        </p:txBody>
      </p:sp>
    </p:spTree>
    <p:extLst>
      <p:ext uri="{BB962C8B-B14F-4D97-AF65-F5344CB8AC3E}">
        <p14:creationId xmlns:p14="http://schemas.microsoft.com/office/powerpoint/2010/main" val="11349592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4837-C26E-D323-C9AE-796FE722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A878B-154E-CB0E-995E-B8491393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The &lt;input type=“tel”&gt; is used for input fields that should contain a telephone number.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</a:t>
            </a:r>
            <a:r>
              <a:rPr lang="en-IN" b="1" i="1" dirty="0"/>
              <a:t>pattern </a:t>
            </a:r>
            <a:r>
              <a:rPr lang="en-IN" dirty="0"/>
              <a:t>attribute is the JavaScript regular expression that the input value must match.</a:t>
            </a:r>
          </a:p>
          <a:p>
            <a:r>
              <a:rPr lang="en-IN" sz="2000" dirty="0"/>
              <a:t>Required Format in the example: 123-45-678</a:t>
            </a:r>
          </a:p>
          <a:p>
            <a:endParaRPr lang="en-IN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A0EA4-7193-E8A7-5BC8-942B97B4A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3" t="11176" r="16250" b="56436"/>
          <a:stretch/>
        </p:blipFill>
        <p:spPr>
          <a:xfrm>
            <a:off x="1451579" y="2784520"/>
            <a:ext cx="5940000" cy="1510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1BC1B-199C-23D5-0FF2-0BD4037E5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 r="75434" b="66125"/>
          <a:stretch/>
        </p:blipFill>
        <p:spPr>
          <a:xfrm>
            <a:off x="7720932" y="2784520"/>
            <a:ext cx="3333922" cy="15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149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0957-267F-1478-8B72-BFCD1A61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A4665-6959-33C4-50F1-72C8ED3E8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type=“url”&gt; is used for input fields that should contain a URL address.</a:t>
            </a:r>
          </a:p>
          <a:p>
            <a:r>
              <a:rPr lang="en-US" dirty="0"/>
              <a:t>Depending on browser support, the url field can be automatically validated when submitted.</a:t>
            </a:r>
          </a:p>
          <a:p>
            <a:r>
              <a:rPr lang="en-US" dirty="0"/>
              <a:t>Smartphones may recognize the url type, and add ".com" to the keyboard to match url input.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809B8-4F73-6B4C-6695-D2D441C3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9" t="11038" r="37721" b="57959"/>
          <a:stretch/>
        </p:blipFill>
        <p:spPr>
          <a:xfrm>
            <a:off x="1451579" y="4186517"/>
            <a:ext cx="4680000" cy="167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F5151-4156-EA57-ED19-458EAAFB7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0" r="71838" b="71351"/>
          <a:stretch/>
        </p:blipFill>
        <p:spPr>
          <a:xfrm>
            <a:off x="7621372" y="4186517"/>
            <a:ext cx="3433482" cy="10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94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DFBA-49F9-0CCF-90FC-0F4EF1D8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select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3830F-6564-1BA6-E2E6-779DA5F0B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&lt;select&gt; element defines a drop-down list.</a:t>
            </a:r>
          </a:p>
          <a:p>
            <a:pPr lvl="1"/>
            <a:r>
              <a:rPr lang="en-IN" dirty="0"/>
              <a:t>The &lt;option&gt; element defines an option that can be selected.</a:t>
            </a:r>
          </a:p>
          <a:p>
            <a:pPr lvl="1"/>
            <a:r>
              <a:rPr lang="en-IN" dirty="0"/>
              <a:t>By default, the first item in the drop-down list is selected.</a:t>
            </a:r>
          </a:p>
          <a:p>
            <a:pPr lvl="1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856D6-BD09-5065-ED1E-5F3585AF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40" r="8307" b="60653"/>
          <a:stretch/>
        </p:blipFill>
        <p:spPr>
          <a:xfrm>
            <a:off x="6374854" y="3343835"/>
            <a:ext cx="4680000" cy="1522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3898F1-1422-84DD-9D52-6F90E6E2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3" t="11176" r="37426" b="32353"/>
          <a:stretch/>
        </p:blipFill>
        <p:spPr>
          <a:xfrm>
            <a:off x="1451600" y="3343835"/>
            <a:ext cx="334587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372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7DD6-7610-8502-6FC3-6AF59192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select element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AB3F9-341F-9F52-F551-4B308297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selected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Defines a pre-selected option.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19B92-20C9-FCBE-AD48-C87BA4B3D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9" t="11176" r="36177" b="32492"/>
          <a:stretch/>
        </p:blipFill>
        <p:spPr>
          <a:xfrm>
            <a:off x="1451587" y="2967318"/>
            <a:ext cx="3948767" cy="24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C4D95D-D709-873C-DCEF-F91E4C8FD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40" r="9494" b="66536"/>
          <a:stretch/>
        </p:blipFill>
        <p:spPr>
          <a:xfrm>
            <a:off x="6374854" y="2046495"/>
            <a:ext cx="4680000" cy="1148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B7C90-F47D-681D-67DA-22025A6559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48" r="9155" b="52810"/>
          <a:stretch/>
        </p:blipFill>
        <p:spPr>
          <a:xfrm>
            <a:off x="6374854" y="3364598"/>
            <a:ext cx="4680000" cy="20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31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ED2E-9198-DDF7-EAD2-1B0AAD33E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select element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BD88-FA31-5FB5-44A6-C12193FDE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size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the number of visible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E43C2-5D54-1E15-EA39-AE4556958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038" r="36250" b="32076"/>
          <a:stretch/>
        </p:blipFill>
        <p:spPr>
          <a:xfrm>
            <a:off x="1451586" y="2895598"/>
            <a:ext cx="4023677" cy="255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3F287-8E35-F3DD-CFB4-19821CC45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40" r="22036" b="64313"/>
          <a:stretch/>
        </p:blipFill>
        <p:spPr>
          <a:xfrm>
            <a:off x="6374854" y="2895598"/>
            <a:ext cx="4680000" cy="15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097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17415-CC8B-10A7-04D7-C363DF8D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select element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7D456-0E9D-C2B2-3E99-E1D722182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multiple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Allows to select more than one value.</a:t>
            </a:r>
          </a:p>
          <a:p>
            <a:pPr lvl="1"/>
            <a:r>
              <a:rPr lang="en-IN" dirty="0"/>
              <a:t>Hold down </a:t>
            </a:r>
            <a:r>
              <a:rPr lang="en-IN" b="1" dirty="0"/>
              <a:t>ctrl</a:t>
            </a:r>
            <a:r>
              <a:rPr lang="en-IN" dirty="0"/>
              <a:t> button to select multiple options. For Mac, </a:t>
            </a:r>
            <a:r>
              <a:rPr lang="en-IN" b="1" dirty="0"/>
              <a:t>command </a:t>
            </a:r>
            <a:r>
              <a:rPr lang="en-IN" dirty="0"/>
              <a:t>button.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DCEAE-4320-6ECE-9FA6-A4BA370CE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1176" r="34779" b="31799"/>
          <a:stretch/>
        </p:blipFill>
        <p:spPr>
          <a:xfrm>
            <a:off x="1451579" y="3283933"/>
            <a:ext cx="3491657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65342-EE83-1F3A-7262-6A549B02E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 r="76544" b="67785"/>
          <a:stretch/>
        </p:blipFill>
        <p:spPr>
          <a:xfrm>
            <a:off x="8195113" y="3283933"/>
            <a:ext cx="2859741" cy="12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48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3BC6-ED0A-DF56-F879-95310A23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textarea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F5C4A-8B41-4722-3DB3-DA0F9137F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&lt;textarea&gt; element defines a multi-line input field (text area).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4D2AA-60A6-2752-DB18-F8D62DF16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0900" r="43456" b="50000"/>
          <a:stretch/>
        </p:blipFill>
        <p:spPr>
          <a:xfrm>
            <a:off x="1451579" y="2644589"/>
            <a:ext cx="4921625" cy="253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AA172-7021-3F94-1AEE-9D701D155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40" r="10735" b="58300"/>
          <a:stretch/>
        </p:blipFill>
        <p:spPr>
          <a:xfrm>
            <a:off x="6490283" y="2670156"/>
            <a:ext cx="4564571" cy="16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947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938B4-E242-78DD-E440-EA5ABF15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textarea element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04917-27AE-A98D-BFFC-6C4AD2FB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rows </a:t>
            </a:r>
            <a:r>
              <a:rPr lang="en-IN" dirty="0"/>
              <a:t>and </a:t>
            </a:r>
            <a:r>
              <a:rPr lang="en-IN" b="1" dirty="0"/>
              <a:t>cols </a:t>
            </a:r>
            <a:r>
              <a:rPr lang="en-IN" dirty="0"/>
              <a:t>attributes</a:t>
            </a:r>
          </a:p>
          <a:p>
            <a:pPr lvl="1"/>
            <a:r>
              <a:rPr lang="en-IN" dirty="0"/>
              <a:t>The </a:t>
            </a:r>
            <a:r>
              <a:rPr lang="en-IN" b="1" dirty="0"/>
              <a:t>rows </a:t>
            </a:r>
            <a:r>
              <a:rPr lang="en-IN" dirty="0"/>
              <a:t>attribute specifies the visible number of lines in a text area.</a:t>
            </a:r>
          </a:p>
          <a:p>
            <a:pPr lvl="1"/>
            <a:r>
              <a:rPr lang="en-IN" dirty="0"/>
              <a:t>The </a:t>
            </a:r>
            <a:r>
              <a:rPr lang="en-IN" b="1" dirty="0"/>
              <a:t>cols </a:t>
            </a:r>
            <a:r>
              <a:rPr lang="en-IN" dirty="0"/>
              <a:t>attribute specifies the visible width of a text area.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C661C-9F86-D7F3-3064-959A447F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1176" r="30736" b="50000"/>
          <a:stretch/>
        </p:blipFill>
        <p:spPr>
          <a:xfrm>
            <a:off x="1451579" y="3532095"/>
            <a:ext cx="4680000" cy="1820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0FECB-3A61-C23E-BCF9-F02980647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70" r="8816" b="52680"/>
          <a:stretch/>
        </p:blipFill>
        <p:spPr>
          <a:xfrm>
            <a:off x="6374854" y="3532095"/>
            <a:ext cx="4680000" cy="20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930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4E2B5-BC04-9AF3-E2AF-8CFE98981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Fieldset and legend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958C5-81C2-1037-34BC-E4603D6B1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&lt;fieldset&gt; element is used to group related data in a form.</a:t>
            </a:r>
          </a:p>
          <a:p>
            <a:r>
              <a:rPr lang="en-IN" dirty="0"/>
              <a:t>The &lt;legend&gt; element defines a caption for the &lt;fieldset&gt; element.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B8A60-7762-BB74-465A-306DAD6D8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4" t="11176" r="31250" b="39689"/>
          <a:stretch/>
        </p:blipFill>
        <p:spPr>
          <a:xfrm>
            <a:off x="1451579" y="3136191"/>
            <a:ext cx="4680000" cy="2330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5AE18-0317-272A-60CB-3A024E142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40" r="8816" b="56631"/>
          <a:stretch/>
        </p:blipFill>
        <p:spPr>
          <a:xfrm>
            <a:off x="6253216" y="3136191"/>
            <a:ext cx="4680000" cy="17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684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48B9-CFAD-049E-10F1-D5D60780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datalist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E79A0-9C25-F545-4036-F3A760546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&lt;datalist&gt; element specifies a list of pre-defined options for an &lt;input&gt; element.</a:t>
            </a:r>
          </a:p>
          <a:p>
            <a:r>
              <a:rPr lang="en-IN" dirty="0"/>
              <a:t>User sees a drop-down list of the pre-defined options as they input the data.</a:t>
            </a:r>
          </a:p>
          <a:p>
            <a:r>
              <a:rPr lang="en-IN" dirty="0"/>
              <a:t>The </a:t>
            </a:r>
            <a:r>
              <a:rPr lang="en-IN" b="1" dirty="0"/>
              <a:t>list </a:t>
            </a:r>
            <a:r>
              <a:rPr lang="en-IN" dirty="0"/>
              <a:t>attribute of the &lt;input&gt; element must refer the </a:t>
            </a:r>
            <a:r>
              <a:rPr lang="en-IN" b="1" dirty="0"/>
              <a:t>id </a:t>
            </a:r>
            <a:r>
              <a:rPr lang="en-IN" dirty="0"/>
              <a:t>attribute of the &lt;datalist&gt; element.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89CBC-B8CB-6E0B-8467-96D5B516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3" t="10900" r="29559" b="37058"/>
          <a:stretch/>
        </p:blipFill>
        <p:spPr>
          <a:xfrm>
            <a:off x="1451579" y="3828323"/>
            <a:ext cx="3537773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81EEE4-82D0-6292-3A38-D01047604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09" r="11019" b="41961"/>
          <a:stretch/>
        </p:blipFill>
        <p:spPr>
          <a:xfrm>
            <a:off x="8160693" y="3828323"/>
            <a:ext cx="2894161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2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5A074-80C0-0D8F-60FE-86D4B420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headings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D13F4-C845-7E87-41C2-89A4AE61A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41" r="58377" b="42313"/>
          <a:stretch/>
        </p:blipFill>
        <p:spPr>
          <a:xfrm>
            <a:off x="6518841" y="2028772"/>
            <a:ext cx="4536014" cy="331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12462-B86A-22E3-5AA2-A60BEDF92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07" t="11038" r="45460" b="32422"/>
          <a:stretch/>
        </p:blipFill>
        <p:spPr>
          <a:xfrm>
            <a:off x="1451578" y="2028772"/>
            <a:ext cx="4680000" cy="32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363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8416-31A6-D363-1CE5-D4D9BB32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output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14DD-0013-A9B5-4ED9-46EE560B3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&lt;output&gt; element represents the result of a calculation.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B64BB4-A406-F4E7-A3AB-6720BC04C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039" r="30368" b="5778"/>
          <a:stretch/>
        </p:blipFill>
        <p:spPr>
          <a:xfrm>
            <a:off x="1451586" y="2563905"/>
            <a:ext cx="34838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7D773F-05B3-13A6-DE30-7C7D9C1EB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01" r="8736" b="55163"/>
          <a:stretch/>
        </p:blipFill>
        <p:spPr>
          <a:xfrm>
            <a:off x="6374854" y="2563905"/>
            <a:ext cx="4680000" cy="18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76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D4EE-4CDA-6991-931D-C5F0AF07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DE8E-9DB6-F2B9-94CC-009E2A0E7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The HTML &lt;audio&gt; element is used to play an audio file on a web page.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</a:t>
            </a:r>
            <a:r>
              <a:rPr lang="en-IN" b="1" dirty="0"/>
              <a:t>controls </a:t>
            </a:r>
            <a:r>
              <a:rPr lang="en-IN" dirty="0"/>
              <a:t>attribute adds audio controls like play, pause and volume.</a:t>
            </a:r>
          </a:p>
          <a:p>
            <a:r>
              <a:rPr lang="en-IN" dirty="0"/>
              <a:t>The </a:t>
            </a:r>
            <a:r>
              <a:rPr lang="en-IN" b="1" dirty="0"/>
              <a:t>source </a:t>
            </a:r>
            <a:r>
              <a:rPr lang="en-IN" dirty="0"/>
              <a:t>element specifies the audio files which the browser may choose from. The browser use the first recognized format, if there are many.</a:t>
            </a:r>
          </a:p>
          <a:p>
            <a:r>
              <a:rPr lang="en-IN" dirty="0"/>
              <a:t>The text between &lt;audio&gt;&lt;/audio&gt; will only be displayed if the browser don’t support &lt;audio&gt; element.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E060-FA3D-9DB0-EA0A-9A753DB3C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4" t="11315" r="36985" b="60865"/>
          <a:stretch/>
        </p:blipFill>
        <p:spPr>
          <a:xfrm>
            <a:off x="1416000" y="2465294"/>
            <a:ext cx="4680000" cy="1481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01346-F4F5-48C2-EB0D-2226C61B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09" r="19832" b="64219"/>
          <a:stretch/>
        </p:blipFill>
        <p:spPr>
          <a:xfrm>
            <a:off x="6374854" y="2465293"/>
            <a:ext cx="4680000" cy="148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454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6B7C-C37B-FBC5-8105-3102643E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D2F3E-46B9-FB53-7931-8A5157514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supported audio file formats</a:t>
            </a:r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0D53F0-B5D9-C96C-F39E-43D621190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918442"/>
              </p:ext>
            </p:extLst>
          </p:nvPr>
        </p:nvGraphicFramePr>
        <p:xfrm>
          <a:off x="1825812" y="278154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722404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64199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File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Media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53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audio/mpeg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3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audio/ogg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0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audio/wav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99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5213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3AAC-9AD9-12AE-0105-5544D45C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B384-4CBB-3635-8A1E-82E3C116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autoplay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To start an audio file automatically.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76C9B-52E9-7E4A-5516-ACFEECBA7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4" t="10900" r="37059" b="61003"/>
          <a:stretch/>
        </p:blipFill>
        <p:spPr>
          <a:xfrm>
            <a:off x="2550000" y="3039016"/>
            <a:ext cx="7092000" cy="227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345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FE3D-B879-AB9F-88FE-A96DD74C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00B5-517A-E4D8-10E2-99A26F344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muted </a:t>
            </a:r>
            <a:r>
              <a:rPr lang="en-IN" dirty="0"/>
              <a:t>attribute</a:t>
            </a:r>
          </a:p>
          <a:p>
            <a:pPr lvl="1"/>
            <a:r>
              <a:rPr lang="en-US" dirty="0"/>
              <a:t>Add muted after autoplay to let your audio file start playing automatically, but muted.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DF216-D836-814E-E2CD-DFA0E9793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314" r="37132" b="61419"/>
          <a:stretch/>
        </p:blipFill>
        <p:spPr>
          <a:xfrm>
            <a:off x="1451579" y="3015085"/>
            <a:ext cx="4680000" cy="1451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CAA50-E1D0-F0E6-A53E-38EF510C6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70" r="25595" b="62359"/>
          <a:stretch/>
        </p:blipFill>
        <p:spPr>
          <a:xfrm>
            <a:off x="7119184" y="3015085"/>
            <a:ext cx="3935670" cy="145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94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F151-82B7-E375-562F-D2A0818B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1C1A4-133D-5CCA-2374-C4472C030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The HTML &lt;video&gt; element is used to show a video on the browser.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</a:t>
            </a:r>
            <a:r>
              <a:rPr lang="en-IN" b="1" dirty="0"/>
              <a:t>source </a:t>
            </a:r>
            <a:r>
              <a:rPr lang="en-IN" dirty="0"/>
              <a:t>element specifies the video files which the browser may choose from. The browser use the first recognized format, if there are many.</a:t>
            </a:r>
          </a:p>
          <a:p>
            <a:r>
              <a:rPr lang="en-IN" dirty="0"/>
              <a:t>The text between &lt;video&gt;&lt;/ video &gt; will only be displayed if the browser don’t support &lt;audio&gt; element.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CF68D-F655-D822-22AE-568F72E56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176" r="40735" b="61004"/>
          <a:stretch/>
        </p:blipFill>
        <p:spPr>
          <a:xfrm>
            <a:off x="1451579" y="2528047"/>
            <a:ext cx="4680000" cy="1605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54D4B-8D11-4FE4-9D6A-EBABDE81A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 r="36397" b="18545"/>
          <a:stretch/>
        </p:blipFill>
        <p:spPr>
          <a:xfrm>
            <a:off x="8210854" y="2490146"/>
            <a:ext cx="2844000" cy="16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133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4921-9A32-045F-70B8-0A908855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526D-F784-5A3B-D76B-0528BF54E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The </a:t>
            </a:r>
            <a:r>
              <a:rPr lang="en-IN" b="1" dirty="0"/>
              <a:t>controls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Adds video controls like play, pause and volume.</a:t>
            </a:r>
          </a:p>
          <a:p>
            <a:r>
              <a:rPr lang="en-IN" dirty="0"/>
              <a:t>The </a:t>
            </a:r>
            <a:r>
              <a:rPr lang="en-IN" b="1" dirty="0"/>
              <a:t>width </a:t>
            </a:r>
            <a:r>
              <a:rPr lang="en-IN" dirty="0"/>
              <a:t>and </a:t>
            </a:r>
            <a:r>
              <a:rPr lang="en-IN" b="1" dirty="0"/>
              <a:t>height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the width and height of the display area. It is better to include the attributes as the page might flicker while the video loads.</a:t>
            </a:r>
          </a:p>
          <a:p>
            <a:r>
              <a:rPr lang="en-IN" dirty="0"/>
              <a:t>The </a:t>
            </a:r>
            <a:r>
              <a:rPr lang="en-IN" b="1" dirty="0"/>
              <a:t>autoplay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To start the video automatically.</a:t>
            </a:r>
          </a:p>
          <a:p>
            <a:r>
              <a:rPr lang="en-IN" dirty="0"/>
              <a:t>The </a:t>
            </a:r>
            <a:r>
              <a:rPr lang="en-IN" b="1" dirty="0"/>
              <a:t>muted </a:t>
            </a:r>
            <a:r>
              <a:rPr lang="en-IN" dirty="0"/>
              <a:t>attribute</a:t>
            </a:r>
          </a:p>
          <a:p>
            <a:pPr lvl="1"/>
            <a:r>
              <a:rPr lang="en-US" dirty="0"/>
              <a:t>Add muted after autoplay to let your video file start playing automatically, but muted.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27728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67D2-5B5D-E643-03E6-FDB23B77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video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49E0C7-15FC-961B-08CD-2E63B3681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942" r="46622" b="30067"/>
          <a:stretch/>
        </p:blipFill>
        <p:spPr>
          <a:xfrm>
            <a:off x="7588781" y="2689412"/>
            <a:ext cx="3466073" cy="20349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65584-E69A-0DC9-877F-1CB663495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7" t="11176" r="38456" b="60866"/>
          <a:stretch/>
        </p:blipFill>
        <p:spPr>
          <a:xfrm>
            <a:off x="1451579" y="2752165"/>
            <a:ext cx="5040000" cy="165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0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6EC5-6AAE-B0AB-CD24-8F396773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25E93-8A6A-9E15-55DD-C135B8843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supported video file formats</a:t>
            </a:r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EFD8CC-C306-84C8-E442-149C695DD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17465"/>
              </p:ext>
            </p:extLst>
          </p:nvPr>
        </p:nvGraphicFramePr>
        <p:xfrm>
          <a:off x="2032000" y="292498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2939912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51347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File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Media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77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video/mp4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79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video/webm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12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video/ogg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58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086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AF1D-99F6-20DB-FAE7-2062E0EF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Paragraphs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743B9-7B46-49BF-23F9-34AB9708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paragraph is a block of text and always starts on a new line.</a:t>
            </a:r>
          </a:p>
          <a:p>
            <a:r>
              <a:rPr lang="en-IN" dirty="0"/>
              <a:t>&lt;p&gt; element defines a paragraph.</a:t>
            </a:r>
          </a:p>
          <a:p>
            <a:r>
              <a:rPr lang="en-IN" dirty="0"/>
              <a:t>Web browser adds a margin before and after a paragraph.</a:t>
            </a:r>
          </a:p>
        </p:txBody>
      </p:sp>
    </p:spTree>
    <p:extLst>
      <p:ext uri="{BB962C8B-B14F-4D97-AF65-F5344CB8AC3E}">
        <p14:creationId xmlns:p14="http://schemas.microsoft.com/office/powerpoint/2010/main" val="62064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7AB5-1C1A-2D9F-49EE-39FE4A68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Paragraphs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63B29-B306-A9BF-02DF-C8EF78C07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09" t="10978"/>
          <a:stretch/>
        </p:blipFill>
        <p:spPr>
          <a:xfrm>
            <a:off x="1452000" y="2043019"/>
            <a:ext cx="4644000" cy="2479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9A7D8-58E8-B77A-DB24-74C2236A3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60" r="2720"/>
          <a:stretch/>
        </p:blipFill>
        <p:spPr>
          <a:xfrm>
            <a:off x="6374854" y="2043019"/>
            <a:ext cx="4680000" cy="223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84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0A602-C6C1-CA54-59CA-F91532A2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ADA93-0F55-1B20-1848-932A258CB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can’t be sure how HTML will be displayed.</a:t>
            </a:r>
          </a:p>
          <a:p>
            <a:r>
              <a:rPr lang="en-US" dirty="0"/>
              <a:t>Large or small screens, and resized windows will create different results.</a:t>
            </a:r>
          </a:p>
          <a:p>
            <a:r>
              <a:rPr lang="en-US" dirty="0"/>
              <a:t>Display can’t be changed by adding extra spaces or extra lines in the HTML code. The browser automatically removes any extra spaces and lines when displaying.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847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94C4D-E916-C140-95D5-CCEF9F2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Display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4FACA6-6FEF-B66C-4AE2-02B4C9209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32" t="10942" r="1062"/>
          <a:stretch/>
        </p:blipFill>
        <p:spPr>
          <a:xfrm>
            <a:off x="1451579" y="2070845"/>
            <a:ext cx="4680000" cy="2521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B0863-062C-473A-4598-D47BA0FEF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22" r="2648"/>
          <a:stretch/>
        </p:blipFill>
        <p:spPr>
          <a:xfrm>
            <a:off x="6374854" y="2101773"/>
            <a:ext cx="4680000" cy="223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74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FFD7-07DC-D0AD-444A-9975D7F4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Preformatted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9BF0-95F2-3FFC-A34D-A81B32D7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&lt;pre&gt; element defines the preformatted text.</a:t>
            </a:r>
          </a:p>
          <a:p>
            <a:r>
              <a:rPr lang="en-IN" dirty="0"/>
              <a:t>The element preserves both spaces and line breaks.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32C6E-DA15-C1F0-7F5F-6DE53FE91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6" t="11038" r="39265" b="29446"/>
          <a:stretch/>
        </p:blipFill>
        <p:spPr>
          <a:xfrm>
            <a:off x="1451579" y="2976281"/>
            <a:ext cx="4680000" cy="2985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E805C-9EA5-2CDF-8D9B-465DE54C5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65" r="4582" b="62876"/>
          <a:stretch/>
        </p:blipFill>
        <p:spPr>
          <a:xfrm>
            <a:off x="6374854" y="2976281"/>
            <a:ext cx="4680000" cy="10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2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B74B-3BCB-D840-73EE-A932561B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horizontal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1CCE4-C3E8-13A3-6A73-686DA3E79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&lt;hr&gt; element is used to display a horizontal rule.</a:t>
            </a:r>
          </a:p>
          <a:p>
            <a:r>
              <a:rPr lang="en-IN" dirty="0"/>
              <a:t>It is used to separate content in an HTML page.</a:t>
            </a:r>
          </a:p>
        </p:txBody>
      </p:sp>
    </p:spTree>
    <p:extLst>
      <p:ext uri="{BB962C8B-B14F-4D97-AF65-F5344CB8AC3E}">
        <p14:creationId xmlns:p14="http://schemas.microsoft.com/office/powerpoint/2010/main" val="380969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A75B-E59A-644A-7522-D6177A1F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108BD-7EBE-6CBD-1EEB-54BBB949F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HTML stands for Hyper Text Markup Language.</a:t>
            </a:r>
          </a:p>
          <a:p>
            <a:r>
              <a:rPr lang="en-IN" dirty="0"/>
              <a:t>HTML is the standard markup language for creating web pages.</a:t>
            </a:r>
          </a:p>
          <a:p>
            <a:pPr lvl="1"/>
            <a:r>
              <a:rPr lang="en-US" dirty="0"/>
              <a:t>Markup languages are computer languages used to structure, format, or define relationships between different parts of text documents using symbols or tags.</a:t>
            </a:r>
          </a:p>
          <a:p>
            <a:pPr lvl="1"/>
            <a:r>
              <a:rPr lang="en-US" dirty="0"/>
              <a:t>Markup is used to control the display of the document. </a:t>
            </a:r>
            <a:endParaRPr lang="en-IN" dirty="0"/>
          </a:p>
          <a:p>
            <a:r>
              <a:rPr lang="en-IN" dirty="0"/>
              <a:t>HTML describes the structure of a web page.</a:t>
            </a:r>
          </a:p>
        </p:txBody>
      </p:sp>
    </p:spTree>
    <p:extLst>
      <p:ext uri="{BB962C8B-B14F-4D97-AF65-F5344CB8AC3E}">
        <p14:creationId xmlns:p14="http://schemas.microsoft.com/office/powerpoint/2010/main" val="3824633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E5E4-56A0-BD05-4FE6-68E4A5C2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horizontal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7370A-21E2-EA19-FD72-2BF0B38A1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70" t="10942"/>
          <a:stretch/>
        </p:blipFill>
        <p:spPr>
          <a:xfrm>
            <a:off x="1451579" y="2017058"/>
            <a:ext cx="4680000" cy="24954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C18D8-DFE2-ADE4-49A2-26ED08F24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95" r="4698" b="28926"/>
          <a:stretch/>
        </p:blipFill>
        <p:spPr>
          <a:xfrm>
            <a:off x="6374854" y="2017059"/>
            <a:ext cx="4680000" cy="24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8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0EDA-EC59-9325-7F33-AD5D7838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line breaks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A263A-2A7D-E81B-6E98-417764C82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</a:t>
            </a:r>
            <a:r>
              <a:rPr lang="en-IN" dirty="0" err="1"/>
              <a:t>br</a:t>
            </a:r>
            <a:r>
              <a:rPr lang="en-IN" dirty="0"/>
              <a:t>&gt; element defines a line break (a new line), without starting a new paragraph.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0BEEF-0214-3A53-A429-965D4236D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6" t="11038" r="30515" b="48685"/>
          <a:stretch/>
        </p:blipFill>
        <p:spPr>
          <a:xfrm>
            <a:off x="1416000" y="2882349"/>
            <a:ext cx="4680000" cy="1717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0C930-414A-6E19-49C0-3DA269594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95" r="32550" b="58408"/>
          <a:stretch/>
        </p:blipFill>
        <p:spPr>
          <a:xfrm>
            <a:off x="6374854" y="2882350"/>
            <a:ext cx="4680000" cy="171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0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1A17-0FEE-5DD5-EC40-7D2C5257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text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E9154-6114-050D-A08B-22288845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To display special type of text.</a:t>
            </a:r>
          </a:p>
          <a:p>
            <a:r>
              <a:rPr lang="en-IN" dirty="0"/>
              <a:t>&lt;b&gt; to display bold text.</a:t>
            </a:r>
          </a:p>
          <a:p>
            <a:r>
              <a:rPr lang="en-IN" dirty="0"/>
              <a:t>&lt;strong&gt; to display important text.</a:t>
            </a:r>
          </a:p>
          <a:p>
            <a:r>
              <a:rPr lang="en-IN" dirty="0"/>
              <a:t>&lt;</a:t>
            </a:r>
            <a:r>
              <a:rPr lang="en-IN" dirty="0" err="1"/>
              <a:t>i</a:t>
            </a:r>
            <a:r>
              <a:rPr lang="en-IN" dirty="0"/>
              <a:t>&gt; to display italic text.</a:t>
            </a:r>
          </a:p>
          <a:p>
            <a:r>
              <a:rPr lang="en-IN" dirty="0"/>
              <a:t>&lt;em&gt; to display emphasized text.</a:t>
            </a:r>
          </a:p>
          <a:p>
            <a:r>
              <a:rPr lang="en-IN" dirty="0"/>
              <a:t>&lt;mark&gt; to display marked text.</a:t>
            </a:r>
          </a:p>
          <a:p>
            <a:r>
              <a:rPr lang="en-IN" dirty="0"/>
              <a:t>&lt;small&gt; to display smaller text</a:t>
            </a:r>
          </a:p>
          <a:p>
            <a:r>
              <a:rPr lang="en-IN" dirty="0"/>
              <a:t>&lt;del&gt; to display deleted text.</a:t>
            </a:r>
          </a:p>
          <a:p>
            <a:r>
              <a:rPr lang="en-IN" dirty="0"/>
              <a:t>&lt;ins&gt; to display inserted text.</a:t>
            </a:r>
          </a:p>
          <a:p>
            <a:r>
              <a:rPr lang="en-IN" dirty="0"/>
              <a:t>&lt;sub&gt; to display subscript text.</a:t>
            </a:r>
          </a:p>
          <a:p>
            <a:r>
              <a:rPr lang="en-IN" dirty="0"/>
              <a:t>&lt;sup&gt; to display superscript text.</a:t>
            </a:r>
          </a:p>
        </p:txBody>
      </p:sp>
    </p:spTree>
    <p:extLst>
      <p:ext uri="{BB962C8B-B14F-4D97-AF65-F5344CB8AC3E}">
        <p14:creationId xmlns:p14="http://schemas.microsoft.com/office/powerpoint/2010/main" val="341985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6C9D-BB77-ADCB-F721-1BCF8D48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text formatting – bold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ED905-EFAF-58F2-FA81-0CE2318CA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1815"/>
            <a:ext cx="9603275" cy="3450613"/>
          </a:xfrm>
        </p:spPr>
        <p:txBody>
          <a:bodyPr/>
          <a:lstStyle/>
          <a:p>
            <a:r>
              <a:rPr lang="en-IN" dirty="0"/>
              <a:t>The HTML &lt;b&gt; element defines the bold text.</a:t>
            </a:r>
          </a:p>
          <a:p>
            <a:r>
              <a:rPr lang="en-IN" dirty="0"/>
              <a:t>No additional importance to the text.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51BC3-10C2-0DE5-4EEA-FEC69A9CE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2" t="10900" b="53529"/>
          <a:stretch/>
        </p:blipFill>
        <p:spPr>
          <a:xfrm>
            <a:off x="1451579" y="3146613"/>
            <a:ext cx="4680000" cy="1021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812EC-0A6A-7F1C-A22C-12000FC2B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3" r="5294" b="61308"/>
          <a:stretch/>
        </p:blipFill>
        <p:spPr>
          <a:xfrm>
            <a:off x="6374854" y="3146613"/>
            <a:ext cx="4680000" cy="12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83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FC49-3CB0-CD43-B5EF-E0C5AFD5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text formatting – important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DA7C1-8AF5-4D7C-648C-C6C9E11A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&lt;strong&gt; element defines the text with strong importance.</a:t>
            </a:r>
          </a:p>
          <a:p>
            <a:r>
              <a:rPr lang="en-IN" dirty="0"/>
              <a:t>The text is displayed in bold.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6AFC8-8F63-8EFF-3DC5-C08E75450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5" t="11176" r="23750" b="53945"/>
          <a:stretch/>
        </p:blipFill>
        <p:spPr>
          <a:xfrm>
            <a:off x="1451579" y="3137648"/>
            <a:ext cx="4680000" cy="1376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B2EBC-1459-3DBE-9564-47C4D1706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41" r="5031" b="51896"/>
          <a:stretch/>
        </p:blipFill>
        <p:spPr>
          <a:xfrm>
            <a:off x="6374854" y="3137648"/>
            <a:ext cx="4680000" cy="17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28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2890-3963-B64E-1411-B746045F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text formatting – Italic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4B6B-AEBC-8A37-20C8-FD376471C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element &lt;</a:t>
            </a:r>
            <a:r>
              <a:rPr lang="en-IN" dirty="0" err="1"/>
              <a:t>i</a:t>
            </a:r>
            <a:r>
              <a:rPr lang="en-IN" dirty="0"/>
              <a:t>&gt; defines the italic text.</a:t>
            </a:r>
          </a:p>
          <a:p>
            <a:r>
              <a:rPr lang="en-IN" dirty="0"/>
              <a:t>It defines the text in alternate voice or mood.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F1A26-9FA9-D371-F340-9B2C8A0CA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9" t="11038" r="11906" b="52007"/>
          <a:stretch/>
        </p:blipFill>
        <p:spPr>
          <a:xfrm>
            <a:off x="1451579" y="3245225"/>
            <a:ext cx="4680000" cy="1228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064EC-1FD6-1387-1ABD-B5801E7E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41" r="5294" b="63791"/>
          <a:stretch/>
        </p:blipFill>
        <p:spPr>
          <a:xfrm>
            <a:off x="6374854" y="3245225"/>
            <a:ext cx="4680000" cy="11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0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DABE-B52B-B673-A380-4C9D0B03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text formatting – emphasized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C500-7CE4-60B7-6DBD-88682C427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&lt;em&gt; element defines the emphasized text.</a:t>
            </a:r>
          </a:p>
          <a:p>
            <a:r>
              <a:rPr lang="en-IN" dirty="0"/>
              <a:t>The text is displayed in italic.</a:t>
            </a:r>
          </a:p>
          <a:p>
            <a:r>
              <a:rPr lang="en-US" dirty="0"/>
              <a:t>A screen reader will pronounce the words in &lt;em&gt; with an emphasis, using verbal stress.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1234A-3E1D-2A3D-2D88-D87E79D4B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2" t="10900" r="21618" b="52145"/>
          <a:stretch/>
        </p:blipFill>
        <p:spPr>
          <a:xfrm>
            <a:off x="1451579" y="3603811"/>
            <a:ext cx="4680000" cy="1408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C034FA-37E5-D477-E202-166EDAE30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2" r="30561" b="68628"/>
          <a:stretch/>
        </p:blipFill>
        <p:spPr>
          <a:xfrm>
            <a:off x="6374854" y="3603811"/>
            <a:ext cx="4680000" cy="12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09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4C2C-E14D-7018-8C4A-2CE12A9B2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text formatting – marked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7A949-0A5C-F7E7-2BA6-BE477D235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element &lt;mark&gt; defines the text that is marked or highlighted.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8A980-2626-0F58-4092-5F69FAF47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5" t="11175" r="8603" b="41904"/>
          <a:stretch/>
        </p:blipFill>
        <p:spPr>
          <a:xfrm>
            <a:off x="1451579" y="2682753"/>
            <a:ext cx="4680000" cy="1492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81574-2355-2E34-280A-94EF6B65A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2" r="5163" b="71628"/>
          <a:stretch/>
        </p:blipFill>
        <p:spPr>
          <a:xfrm>
            <a:off x="6374854" y="2682753"/>
            <a:ext cx="4680000" cy="7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61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2BC1-654E-127B-20C3-7430F099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text formatting – smaller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F88F2-0862-E408-328F-6C6530E47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&lt;small&gt; element defines the small text.</a:t>
            </a:r>
          </a:p>
          <a:p>
            <a:r>
              <a:rPr lang="en-US" dirty="0"/>
              <a:t>It is used to make the text one font size smaller (from medium to small, from x-large to large). </a:t>
            </a:r>
          </a:p>
          <a:p>
            <a:r>
              <a:rPr lang="en-IN" dirty="0"/>
              <a:t>Used to mark up </a:t>
            </a:r>
            <a:r>
              <a:rPr lang="en-US" dirty="0"/>
              <a:t>cautions, legal restrictions, disclaimers, copyright notice or license agreement.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F034C-C2FD-E7C0-919B-63DF2D482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0" t="11029" r="25703" b="46765"/>
          <a:stretch/>
        </p:blipFill>
        <p:spPr>
          <a:xfrm>
            <a:off x="1451579" y="4181475"/>
            <a:ext cx="4680000" cy="172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E26E6-BFDD-275A-B7AD-20B10631F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17" r="5146" b="72969"/>
          <a:stretch/>
        </p:blipFill>
        <p:spPr>
          <a:xfrm>
            <a:off x="6374854" y="4181475"/>
            <a:ext cx="4680000" cy="6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01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8BF2-BFA3-CF35-CA6E-BB02B6FC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text formatting – deleted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A4466-F790-DA95-439A-98D8CF31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&lt;del&gt; element defines the text deleted from a document.</a:t>
            </a:r>
          </a:p>
          <a:p>
            <a:r>
              <a:rPr lang="en-IN" dirty="0"/>
              <a:t>Browser strike a line through the deleted text.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134E6-B406-A057-51E6-EAF62D476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2" t="11314" r="28824" b="50000"/>
          <a:stretch/>
        </p:blipFill>
        <p:spPr>
          <a:xfrm>
            <a:off x="1451579" y="3340048"/>
            <a:ext cx="4680000" cy="1664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D55B1-66CE-B74C-F851-7802C0A11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3" r="5338" b="48236"/>
          <a:stretch/>
        </p:blipFill>
        <p:spPr>
          <a:xfrm>
            <a:off x="6374854" y="3340048"/>
            <a:ext cx="4680000" cy="19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7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7FD7-0158-9B2C-5855-F8A0853C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04304-0FA4-20DC-5BDC-707F61126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Text Editor</a:t>
            </a:r>
          </a:p>
          <a:p>
            <a:pPr lvl="1"/>
            <a:r>
              <a:rPr lang="en-IN" dirty="0"/>
              <a:t>Notepad - Windows</a:t>
            </a:r>
          </a:p>
          <a:p>
            <a:pPr lvl="1"/>
            <a:r>
              <a:rPr lang="en-IN" dirty="0"/>
              <a:t>Notepad++ - Windows</a:t>
            </a:r>
          </a:p>
          <a:p>
            <a:pPr lvl="1"/>
            <a:r>
              <a:rPr lang="en-IN" dirty="0"/>
              <a:t>TextEdit – Mac</a:t>
            </a:r>
          </a:p>
          <a:p>
            <a:r>
              <a:rPr lang="en-IN" dirty="0"/>
              <a:t>Web Browser</a:t>
            </a:r>
          </a:p>
          <a:p>
            <a:pPr lvl="1"/>
            <a:r>
              <a:rPr lang="en-IN" dirty="0"/>
              <a:t>Mozilla Firefox</a:t>
            </a:r>
          </a:p>
          <a:p>
            <a:pPr lvl="1"/>
            <a:r>
              <a:rPr lang="en-IN" dirty="0"/>
              <a:t>Google Chrome</a:t>
            </a:r>
          </a:p>
          <a:p>
            <a:pPr lvl="1"/>
            <a:r>
              <a:rPr lang="en-IN" dirty="0"/>
              <a:t>Microsoft Edge</a:t>
            </a:r>
          </a:p>
          <a:p>
            <a:pPr lvl="1"/>
            <a:r>
              <a:rPr lang="en-IN" dirty="0"/>
              <a:t>Safari</a:t>
            </a:r>
          </a:p>
        </p:txBody>
      </p:sp>
    </p:spTree>
    <p:extLst>
      <p:ext uri="{BB962C8B-B14F-4D97-AF65-F5344CB8AC3E}">
        <p14:creationId xmlns:p14="http://schemas.microsoft.com/office/powerpoint/2010/main" val="2394645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EF2F-8D6D-6CA1-09EC-E8135C039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text formatting – inserted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B1E6D-E4AF-1A5F-0C48-B64B5E776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&lt;ins&gt; element defines the text that has been inserted into a document.</a:t>
            </a:r>
          </a:p>
          <a:p>
            <a:r>
              <a:rPr lang="en-IN" dirty="0"/>
              <a:t>Browser underline the inserted text.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18CEE-ABFC-B2E2-768E-60533E15C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9" t="11038" r="19853" b="50000"/>
          <a:stretch/>
        </p:blipFill>
        <p:spPr>
          <a:xfrm>
            <a:off x="1451579" y="3191435"/>
            <a:ext cx="4680000" cy="1449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E2D07-55DE-2C5E-F8E9-C6F81B021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41" r="34368" b="66833"/>
          <a:stretch/>
        </p:blipFill>
        <p:spPr>
          <a:xfrm>
            <a:off x="6374854" y="3221060"/>
            <a:ext cx="4680000" cy="14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26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BD38-59FC-E829-32A5-3B281731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text formatting – subscript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EAC31-FA1C-3CC3-E276-FD787A505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&lt;sub&gt; element defines the subscript text.</a:t>
            </a:r>
          </a:p>
          <a:p>
            <a:r>
              <a:rPr lang="en-US" dirty="0"/>
              <a:t>Subscript text appears half a character below the normal line.</a:t>
            </a:r>
          </a:p>
          <a:p>
            <a:r>
              <a:rPr lang="en-US" dirty="0"/>
              <a:t>Subscript text is sometimes rendered in a smaller font.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9B7D3-6055-D2B8-065E-D6EE9BC7A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5" t="11038" r="28014" b="50000"/>
          <a:stretch/>
        </p:blipFill>
        <p:spPr>
          <a:xfrm>
            <a:off x="1451579" y="3648636"/>
            <a:ext cx="4680000" cy="1648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78470-5AA7-04B7-ABB3-6E21F2E88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3" r="26093" b="60764"/>
          <a:stretch/>
        </p:blipFill>
        <p:spPr>
          <a:xfrm>
            <a:off x="6374854" y="3649230"/>
            <a:ext cx="4680000" cy="16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58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D5A5-C996-ABA6-857C-AB8F575D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text formatting – superscript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900B9-C5EF-CE05-3A58-A46665741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&lt;sup&gt; element defines superscript text.</a:t>
            </a:r>
          </a:p>
          <a:p>
            <a:r>
              <a:rPr lang="en-US" dirty="0"/>
              <a:t>Superscript text appears half a character above the normal line and sometimes rendered in a smaller font.</a:t>
            </a:r>
          </a:p>
          <a:p>
            <a:r>
              <a:rPr lang="en-US" dirty="0"/>
              <a:t>Used to display exponent, ordinal numbers.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68AFF-F4DC-691B-9587-650AD39C9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5" t="11176" r="25735" b="35549"/>
          <a:stretch/>
        </p:blipFill>
        <p:spPr>
          <a:xfrm>
            <a:off x="1451579" y="3883140"/>
            <a:ext cx="4680000" cy="2170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D8A47-8313-E77F-4055-F288D66DD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95" r="30296" b="54238"/>
          <a:stretch/>
        </p:blipFill>
        <p:spPr>
          <a:xfrm>
            <a:off x="6374854" y="3883139"/>
            <a:ext cx="4680000" cy="217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59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4A74-B473-6F70-DC9E-72427D4F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 Quotation and Citation Elements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DEB9D-156F-5709-F553-5EBC71C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&lt;blockquote&gt; element defines a section that is quoted from another source.</a:t>
            </a:r>
          </a:p>
          <a:p>
            <a:r>
              <a:rPr lang="en-IN" dirty="0"/>
              <a:t>Usually browsers indent the &lt;blockquote&gt; elements.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E3481-4F3A-379C-29F0-606171CD0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5" t="11314" b="25680"/>
          <a:stretch/>
        </p:blipFill>
        <p:spPr>
          <a:xfrm>
            <a:off x="1451579" y="3325905"/>
            <a:ext cx="4680000" cy="180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0CD02F-E423-94CB-B97C-AA7BE0EEA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93" r="6598" b="47193"/>
          <a:stretch/>
        </p:blipFill>
        <p:spPr>
          <a:xfrm>
            <a:off x="6374854" y="3325905"/>
            <a:ext cx="4680000" cy="18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13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E678-2722-DD0A-62D7-FB8D8D36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 Quotation and Citation Elements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ACF00-EA40-5296-4ECC-C84D68F5A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&lt;q&gt; element defines a short quotation.</a:t>
            </a:r>
          </a:p>
          <a:p>
            <a:r>
              <a:rPr lang="en-US" dirty="0"/>
              <a:t>Browsers normally insert quotation marks around the quotation.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C20E6-D6B3-93F8-4F9F-1E2EC70DF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2" t="11176" r="17279" b="46471"/>
          <a:stretch/>
        </p:blipFill>
        <p:spPr>
          <a:xfrm>
            <a:off x="1451579" y="3429000"/>
            <a:ext cx="4680000" cy="1518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48DC4-47AA-0F09-5BB3-C5B87FE96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09" r="6862" b="53752"/>
          <a:stretch/>
        </p:blipFill>
        <p:spPr>
          <a:xfrm>
            <a:off x="6374854" y="3429000"/>
            <a:ext cx="4680000" cy="15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07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8600-5D75-BC19-9841-6765AC0A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 Quotation and Citation Elements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2585D-5C58-0B22-15EB-E3E273F79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</a:t>
            </a:r>
            <a:r>
              <a:rPr lang="en-IN" dirty="0" err="1"/>
              <a:t>abbr</a:t>
            </a:r>
            <a:r>
              <a:rPr lang="en-IN" dirty="0"/>
              <a:t>&gt; element defines the abbreviation or acronym.</a:t>
            </a:r>
          </a:p>
          <a:p>
            <a:r>
              <a:rPr lang="en-US" dirty="0"/>
              <a:t>Use the global title attribute to show the description for the abbreviation/acronym.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18E970-77C1-DEC7-F5FC-34CC3D16C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5" t="11038" r="17500" b="42318"/>
          <a:stretch/>
        </p:blipFill>
        <p:spPr>
          <a:xfrm>
            <a:off x="1451579" y="3429000"/>
            <a:ext cx="4680000" cy="1674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76327C-D25E-CFAD-0124-9C177C686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40" r="6598" b="51373"/>
          <a:stretch/>
        </p:blipFill>
        <p:spPr>
          <a:xfrm>
            <a:off x="6374854" y="3452276"/>
            <a:ext cx="4680000" cy="16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00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BA9E-F4E3-7400-1066-294E4CDE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 Quotation and Citation Elements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EE8B0-7610-6172-3FE5-D972F879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&lt;address&gt; element defines the address for the author/owner of a document or article.</a:t>
            </a:r>
          </a:p>
          <a:p>
            <a:r>
              <a:rPr lang="en-IN" dirty="0"/>
              <a:t>The contact information can be an email, URL, physical address, phone number social media handle etc.</a:t>
            </a:r>
          </a:p>
          <a:p>
            <a:r>
              <a:rPr lang="en-IN" dirty="0"/>
              <a:t>The text is usually rendered in italic, and the browser always add a line break before and after the  &lt;address&gt; element.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2619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646F-AAAA-06FF-34F2-7813C5CD6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 Quotation and Citation Elements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CF46A2-D433-ACA6-1FC5-0F8F86934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09" t="11314" r="26177" b="28754"/>
          <a:stretch/>
        </p:blipFill>
        <p:spPr>
          <a:xfrm>
            <a:off x="1451579" y="2105772"/>
            <a:ext cx="4680000" cy="2462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1E081-156F-39A9-E0EE-74054CC0C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01" r="6598" b="47495"/>
          <a:stretch/>
        </p:blipFill>
        <p:spPr>
          <a:xfrm>
            <a:off x="6374854" y="2105772"/>
            <a:ext cx="4680000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04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DF6C-5B50-588B-87BD-00DBCBDB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 Quotation and Citation Elements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9-4FCF-33A1-95E2-69BD5309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&lt;cite&gt; defines the title of a creative work like a book, a poem, a song etc..</a:t>
            </a:r>
          </a:p>
          <a:p>
            <a:r>
              <a:rPr lang="en-IN" dirty="0"/>
              <a:t>The text in the &lt;cite&gt; element is rendered in italic.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FAFA2-C16E-9012-8BBD-9DE3C0AB3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2" t="11178" r="28824" b="48546"/>
          <a:stretch/>
        </p:blipFill>
        <p:spPr>
          <a:xfrm>
            <a:off x="1451579" y="3119718"/>
            <a:ext cx="4680000" cy="1732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09D95-6AB3-CF14-9CAD-2D00C81E7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70" r="6862" b="56872"/>
          <a:stretch/>
        </p:blipFill>
        <p:spPr>
          <a:xfrm>
            <a:off x="6374854" y="3119718"/>
            <a:ext cx="4680000" cy="13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4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341A-12EC-60A4-9D5A-64DA65A7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Bi-Directional Override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F2C1-38B8-37B4-802F-5DC2D2797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</a:t>
            </a:r>
            <a:r>
              <a:rPr lang="en-IN" dirty="0" err="1"/>
              <a:t>bdo</a:t>
            </a:r>
            <a:r>
              <a:rPr lang="en-IN" dirty="0"/>
              <a:t>&gt; element is used to override the current text direction.</a:t>
            </a:r>
          </a:p>
          <a:p>
            <a:r>
              <a:rPr lang="en-IN" dirty="0"/>
              <a:t>BDO stands for Bi-Directional Override.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DE279-541E-9137-43A6-2C99A1F34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6" t="11038" r="22721" b="29446"/>
          <a:stretch/>
        </p:blipFill>
        <p:spPr>
          <a:xfrm>
            <a:off x="1451579" y="3236257"/>
            <a:ext cx="4680000" cy="2318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A60F8D-205C-E8A1-200B-09DE9D423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40" r="6730" b="37735"/>
          <a:stretch/>
        </p:blipFill>
        <p:spPr>
          <a:xfrm>
            <a:off x="6374854" y="3236258"/>
            <a:ext cx="4680000" cy="23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6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79D7-2648-33FC-8124-01E32280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page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B1CFC-605F-4E10-7281-82DF1423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&lt;!DOCTYPE 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	&lt;head&gt;</a:t>
            </a:r>
            <a:br>
              <a:rPr lang="en-US" dirty="0"/>
            </a:br>
            <a:r>
              <a:rPr lang="en-US" dirty="0"/>
              <a:t>		&lt;title&gt;Page Title&lt;/title&gt;</a:t>
            </a:r>
            <a:br>
              <a:rPr lang="en-US" dirty="0"/>
            </a:br>
            <a:r>
              <a:rPr lang="en-US" dirty="0"/>
              <a:t>	&lt;/head&gt;</a:t>
            </a:r>
            <a:br>
              <a:rPr lang="en-US" dirty="0"/>
            </a:br>
            <a:r>
              <a:rPr lang="en-US" dirty="0"/>
              <a:t>	&lt;body&gt;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&lt;/body&gt;</a:t>
            </a:r>
            <a:br>
              <a:rPr lang="en-US" dirty="0"/>
            </a:br>
            <a:r>
              <a:rPr lang="en-US" dirty="0"/>
              <a:t>&lt;/html&gt;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515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20BE-A06F-A5A3-3DEE-458E4552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2746-B6E7-722E-D823-A3741CEB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HTML comments help to document the HTML source code.</a:t>
            </a:r>
          </a:p>
          <a:p>
            <a:r>
              <a:rPr lang="en-IN" dirty="0"/>
              <a:t>HTML comments are not displayed in the browser.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D55C4-7713-B13D-D9B0-606940A77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6" t="11038" r="1103" b="6055"/>
          <a:stretch/>
        </p:blipFill>
        <p:spPr>
          <a:xfrm>
            <a:off x="1451579" y="3053849"/>
            <a:ext cx="4680000" cy="241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A98B5F-832E-525D-9841-4E0DBED36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70" r="6862" b="43530"/>
          <a:stretch/>
        </p:blipFill>
        <p:spPr>
          <a:xfrm>
            <a:off x="6374854" y="3053849"/>
            <a:ext cx="4680000" cy="202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96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A387-08A5-C338-9751-BD59A5CF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links - hyperlinks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51D96-C37C-9D4A-B558-29A3ACFA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hyperlink is an interface to navigate from one document/web site to another.</a:t>
            </a:r>
          </a:p>
          <a:p>
            <a:r>
              <a:rPr lang="en-IN" dirty="0"/>
              <a:t>User need to click the link for navigation.</a:t>
            </a:r>
          </a:p>
          <a:p>
            <a:r>
              <a:rPr lang="en-IN" dirty="0"/>
              <a:t>When the mouse is moved over a link, the mouse arrow turns into a little hand.</a:t>
            </a:r>
          </a:p>
          <a:p>
            <a:r>
              <a:rPr lang="en-IN" dirty="0"/>
              <a:t>A link can be any HTML element. Need not be a text or image.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3E0BA-6AB0-59B1-4F6B-0FEE290F6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22" r="4044" b="15744"/>
          <a:stretch/>
        </p:blipFill>
        <p:spPr>
          <a:xfrm>
            <a:off x="3854422" y="3968894"/>
            <a:ext cx="4797587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71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D757-1083-3542-DA84-78D8ACA9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links - hyperlinks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E5B42-0910-600E-32C7-99B042DCB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&lt;a&gt; element defines a hyperlink.</a:t>
            </a:r>
          </a:p>
          <a:p>
            <a:r>
              <a:rPr lang="en-IN" dirty="0"/>
              <a:t>The most important attribute of the &lt;a&gt; element is </a:t>
            </a:r>
            <a:r>
              <a:rPr lang="en-IN" b="1" dirty="0"/>
              <a:t>href</a:t>
            </a:r>
            <a:r>
              <a:rPr lang="en-IN" dirty="0"/>
              <a:t>. It indicates the link’s destination.</a:t>
            </a:r>
            <a:endParaRPr lang="en-IN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25C0-9836-870D-729D-BD4DEEEA6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9" t="10900" r="24118" b="42872"/>
          <a:stretch/>
        </p:blipFill>
        <p:spPr>
          <a:xfrm>
            <a:off x="1451579" y="3299012"/>
            <a:ext cx="4680000" cy="1836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59D1E-3BE0-BF19-9046-31DD2717C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32" r="6467" b="46782"/>
          <a:stretch/>
        </p:blipFill>
        <p:spPr>
          <a:xfrm>
            <a:off x="6374854" y="3299012"/>
            <a:ext cx="4680000" cy="183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04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868C-E107-277E-3406-9B94A491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links - hyperlinks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9B7A-1E52-304A-CE00-B0BDEF65D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15732"/>
            <a:ext cx="9603275" cy="3450613"/>
          </a:xfrm>
        </p:spPr>
        <p:txBody>
          <a:bodyPr/>
          <a:lstStyle/>
          <a:p>
            <a:r>
              <a:rPr lang="en-IN" dirty="0"/>
              <a:t>Appearance of a link in the browser</a:t>
            </a:r>
          </a:p>
          <a:p>
            <a:pPr lvl="1"/>
            <a:r>
              <a:rPr lang="en-IN" dirty="0"/>
              <a:t>An unvisited link is underlined and blue.</a:t>
            </a:r>
          </a:p>
          <a:p>
            <a:pPr lvl="1"/>
            <a:r>
              <a:rPr lang="en-IN" dirty="0"/>
              <a:t>A visited link is underlined and purple.</a:t>
            </a:r>
          </a:p>
          <a:p>
            <a:pPr lvl="1"/>
            <a:r>
              <a:rPr lang="en-IN" dirty="0"/>
              <a:t>An active link is underlined and red.</a:t>
            </a:r>
          </a:p>
          <a:p>
            <a:pPr lvl="2"/>
            <a:r>
              <a:rPr lang="en-US" dirty="0"/>
              <a:t>An active link is a hyperlink that is currently being interacted with the user.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A4A9F-7AB2-A363-2470-8B7D4A099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01" r="43555" b="62745"/>
          <a:stretch/>
        </p:blipFill>
        <p:spPr>
          <a:xfrm>
            <a:off x="7207440" y="4056133"/>
            <a:ext cx="3847413" cy="1416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51F1BF-82B8-8C80-F79D-13740A664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635" y="4056133"/>
            <a:ext cx="2109119" cy="140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8241AA-C32D-61F3-7073-C9106AEC6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07" r="69942" b="62817"/>
          <a:stretch/>
        </p:blipFill>
        <p:spPr>
          <a:xfrm>
            <a:off x="1451578" y="4056133"/>
            <a:ext cx="3183175" cy="14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3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3973-3BFA-BBB8-3336-ED4FB66D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links - hyperlinks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4744-A725-C78B-CDD5-7E7481B09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target attribute:</a:t>
            </a:r>
          </a:p>
          <a:p>
            <a:pPr lvl="1"/>
            <a:r>
              <a:rPr lang="en-IN" dirty="0"/>
              <a:t>By default, the linked document. is displayed in the current browser.</a:t>
            </a:r>
          </a:p>
          <a:p>
            <a:pPr lvl="1"/>
            <a:r>
              <a:rPr lang="en-IN" dirty="0"/>
              <a:t>The target attribute specifies where to open the linked document. </a:t>
            </a:r>
          </a:p>
          <a:p>
            <a:pPr lvl="1"/>
            <a:r>
              <a:rPr lang="en-IN" dirty="0"/>
              <a:t>The target attribute can have the following values:</a:t>
            </a:r>
          </a:p>
          <a:p>
            <a:pPr lvl="2"/>
            <a:r>
              <a:rPr lang="en-IN" dirty="0"/>
              <a:t>_self – Default. Opens the linked document in the current window or tab.</a:t>
            </a:r>
          </a:p>
          <a:p>
            <a:pPr lvl="2"/>
            <a:r>
              <a:rPr lang="en-IN" dirty="0"/>
              <a:t>_blank – Opens the linked document in a new window or tab.</a:t>
            </a:r>
          </a:p>
          <a:p>
            <a:pPr lvl="2"/>
            <a:r>
              <a:rPr lang="en-IN" dirty="0"/>
              <a:t>_parent – Opens the linked document in the parent frame.</a:t>
            </a:r>
          </a:p>
          <a:p>
            <a:pPr lvl="2"/>
            <a:r>
              <a:rPr lang="en-IN" dirty="0"/>
              <a:t>_top – Opens the linked document in the full body of the window.</a:t>
            </a:r>
          </a:p>
        </p:txBody>
      </p:sp>
    </p:spTree>
    <p:extLst>
      <p:ext uri="{BB962C8B-B14F-4D97-AF65-F5344CB8AC3E}">
        <p14:creationId xmlns:p14="http://schemas.microsoft.com/office/powerpoint/2010/main" val="2973755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6D580-DA27-6587-56EA-4A74BF73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links - hyperlinks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6D4B6-2D81-9ED9-F1C7-517E5696F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03" t="11201" r="15283" b="25389"/>
          <a:stretch/>
        </p:blipFill>
        <p:spPr>
          <a:xfrm>
            <a:off x="1451579" y="2232211"/>
            <a:ext cx="4680000" cy="220447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A98EB2-CC46-087E-FB2D-98583909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7" r="69942" b="77253"/>
          <a:stretch/>
        </p:blipFill>
        <p:spPr>
          <a:xfrm>
            <a:off x="6662854" y="2232212"/>
            <a:ext cx="4392000" cy="8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2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960F-FF21-B306-FF4D-7306798F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links - hyperlinks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90AED-C679-60CB-E142-55123295E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URLs</a:t>
            </a:r>
          </a:p>
          <a:p>
            <a:pPr lvl="1"/>
            <a:r>
              <a:rPr lang="en-IN" dirty="0"/>
              <a:t>Address indicating the location of a file or resource on the World Wide Web.</a:t>
            </a:r>
          </a:p>
          <a:p>
            <a:pPr lvl="1"/>
            <a:r>
              <a:rPr lang="en-IN" dirty="0"/>
              <a:t>Absolute URL</a:t>
            </a:r>
          </a:p>
          <a:p>
            <a:pPr lvl="2"/>
            <a:r>
              <a:rPr lang="en-IN" dirty="0"/>
              <a:t>The complete address of the document on the internet.</a:t>
            </a:r>
          </a:p>
          <a:p>
            <a:pPr lvl="1"/>
            <a:r>
              <a:rPr lang="en-IN" dirty="0"/>
              <a:t>Relative URL</a:t>
            </a:r>
          </a:p>
          <a:p>
            <a:pPr lvl="2"/>
            <a:r>
              <a:rPr lang="en-IN" dirty="0"/>
              <a:t>Address of the document relative to the current document or directory.</a:t>
            </a:r>
          </a:p>
          <a:p>
            <a:pPr lvl="2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7587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5A57-2C1D-A1AB-B3E9-60F1C075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links - hyperlinks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87CEA3-B7EB-2DED-02B0-F7BF1C49A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42" t="10941" r="15697" b="8757"/>
          <a:stretch/>
        </p:blipFill>
        <p:spPr>
          <a:xfrm>
            <a:off x="1451579" y="2303929"/>
            <a:ext cx="4607860" cy="277009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A5198A-97A6-ADCD-03FD-5244550D4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7" r="69942" b="62817"/>
          <a:stretch/>
        </p:blipFill>
        <p:spPr>
          <a:xfrm>
            <a:off x="6374854" y="2303929"/>
            <a:ext cx="4680000" cy="20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92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1CCC-25D6-83BC-24B6-8B1C76AD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links – Link to an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7473C-AC03-33FC-99DE-0D56CED60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the </a:t>
            </a:r>
            <a:r>
              <a:rPr lang="en-IN" b="1" dirty="0"/>
              <a:t>mailto: </a:t>
            </a:r>
            <a:r>
              <a:rPr lang="en-IN" dirty="0"/>
              <a:t>inside the </a:t>
            </a:r>
            <a:r>
              <a:rPr lang="en-IN" b="1" dirty="0"/>
              <a:t>href </a:t>
            </a:r>
            <a:r>
              <a:rPr lang="en-IN" dirty="0"/>
              <a:t>attribute to create a link that opens the user’s email program.</a:t>
            </a:r>
          </a:p>
          <a:p>
            <a:r>
              <a:rPr lang="en-IN" dirty="0"/>
              <a:t>This lets the user to send an email.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C6DE5-B381-C098-AC8E-6F229F5F5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6" t="10900" r="33235" b="43287"/>
          <a:stretch/>
        </p:blipFill>
        <p:spPr>
          <a:xfrm>
            <a:off x="1451579" y="3329683"/>
            <a:ext cx="4680000" cy="2136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71132-34A1-7335-1C68-BF250BACE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74" b="61148"/>
          <a:stretch/>
        </p:blipFill>
        <p:spPr>
          <a:xfrm>
            <a:off x="6374854" y="3316268"/>
            <a:ext cx="4680000" cy="21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70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43BD-CE41-721B-F772-779FDDDA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links – Link to an email address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EF5576-5306-396D-982D-C62B6A133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03" t="10682" r="17215" b="39422"/>
          <a:stretch/>
        </p:blipFill>
        <p:spPr>
          <a:xfrm>
            <a:off x="1451579" y="2330824"/>
            <a:ext cx="4680000" cy="17828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C9A04-4574-7459-8278-15FFEB571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79" b="44671"/>
          <a:stretch/>
        </p:blipFill>
        <p:spPr>
          <a:xfrm>
            <a:off x="6374854" y="2330824"/>
            <a:ext cx="4680000" cy="30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4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C61FB-3D3A-E265-F089-B988B153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page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58483-1C11-A8C8-8FA5-A87F41459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&lt;!DOCTYPE html&gt;</a:t>
            </a:r>
          </a:p>
          <a:p>
            <a:pPr lvl="1"/>
            <a:r>
              <a:rPr lang="en-US" dirty="0"/>
              <a:t>Defines that the document is an HTML5 document.</a:t>
            </a:r>
          </a:p>
          <a:p>
            <a:r>
              <a:rPr lang="en-US" dirty="0"/>
              <a:t>&lt;html&gt;</a:t>
            </a:r>
          </a:p>
          <a:p>
            <a:pPr lvl="1"/>
            <a:r>
              <a:rPr lang="en-US" dirty="0"/>
              <a:t>Root element of an HTML page. 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efines the whole HTML document.</a:t>
            </a:r>
            <a:endParaRPr lang="en-US" dirty="0"/>
          </a:p>
          <a:p>
            <a:r>
              <a:rPr lang="en-US" dirty="0"/>
              <a:t>&lt;head&gt;</a:t>
            </a:r>
          </a:p>
          <a:p>
            <a:pPr lvl="1"/>
            <a:r>
              <a:rPr lang="en-US" dirty="0"/>
              <a:t>Contains meta information about the HTML page.</a:t>
            </a:r>
          </a:p>
          <a:p>
            <a:r>
              <a:rPr lang="en-US" dirty="0"/>
              <a:t>&lt;body&gt;</a:t>
            </a:r>
          </a:p>
          <a:p>
            <a:pPr lvl="1"/>
            <a:r>
              <a:rPr lang="en-US" dirty="0"/>
              <a:t>Container for visible content.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0646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F6CC-EFAD-6E50-6F19-38D6385C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9D1C4-68F6-3534-E2DB-EBB89685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&lt;img&gt; tag is used to attach an image in a web page.</a:t>
            </a:r>
          </a:p>
          <a:p>
            <a:r>
              <a:rPr lang="en-US" dirty="0"/>
              <a:t>Loading large images takes time, and can slow down the web page. Use images carefully.</a:t>
            </a:r>
            <a:endParaRPr lang="en-IN" dirty="0"/>
          </a:p>
          <a:p>
            <a:r>
              <a:rPr lang="en-IN" dirty="0"/>
              <a:t>The &lt;img&gt; tag has 2 required attributes:</a:t>
            </a:r>
          </a:p>
          <a:p>
            <a:pPr lvl="1"/>
            <a:r>
              <a:rPr lang="en-IN" dirty="0"/>
              <a:t>src – To specify the path (URL) to the image</a:t>
            </a:r>
          </a:p>
          <a:p>
            <a:pPr lvl="1"/>
            <a:r>
              <a:rPr lang="en-IN" dirty="0"/>
              <a:t>alt – To specify an alternate text for the image, if image is not displayed for some reason.</a:t>
            </a:r>
          </a:p>
        </p:txBody>
      </p:sp>
    </p:spTree>
    <p:extLst>
      <p:ext uri="{BB962C8B-B14F-4D97-AF65-F5344CB8AC3E}">
        <p14:creationId xmlns:p14="http://schemas.microsoft.com/office/powerpoint/2010/main" val="65057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3E19-8ADB-6501-1287-8E782667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79F83D-DD6C-9F1A-3E2F-46D83FCD9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56" t="10900" r="35074" b="50000"/>
          <a:stretch/>
        </p:blipFill>
        <p:spPr>
          <a:xfrm>
            <a:off x="1451579" y="2007161"/>
            <a:ext cx="4680000" cy="1888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FAD3E-E7D8-8380-6470-01A471878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02" r="6313" b="19847"/>
          <a:stretch/>
        </p:blipFill>
        <p:spPr>
          <a:xfrm>
            <a:off x="7864031" y="2007161"/>
            <a:ext cx="3190823" cy="188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B6603-7726-1A46-4852-631C36F13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82" t="11176" r="17279" b="50000"/>
          <a:stretch/>
        </p:blipFill>
        <p:spPr>
          <a:xfrm>
            <a:off x="1451579" y="4150661"/>
            <a:ext cx="4680000" cy="1392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A5AD3D-6F8A-8242-18E2-1287FDE9A3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70" r="19886" b="53595"/>
          <a:stretch/>
        </p:blipFill>
        <p:spPr>
          <a:xfrm>
            <a:off x="6374854" y="4150661"/>
            <a:ext cx="4680000" cy="15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A801-DA89-6D0B-007F-0DE8C4EA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C1C3-F36F-2C0D-A097-3F6996615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Lists refers to collection of items.</a:t>
            </a:r>
          </a:p>
          <a:p>
            <a:r>
              <a:rPr lang="en-IN" dirty="0"/>
              <a:t>Lists are best ways to represent information.</a:t>
            </a:r>
          </a:p>
          <a:p>
            <a:r>
              <a:rPr lang="en-IN" dirty="0"/>
              <a:t>Three ways to represent lists:</a:t>
            </a:r>
          </a:p>
          <a:p>
            <a:pPr lvl="1"/>
            <a:r>
              <a:rPr lang="en-IN" dirty="0"/>
              <a:t>Ordered lists</a:t>
            </a:r>
          </a:p>
          <a:p>
            <a:pPr lvl="1"/>
            <a:r>
              <a:rPr lang="en-IN" dirty="0"/>
              <a:t>Unordered lists</a:t>
            </a:r>
          </a:p>
          <a:p>
            <a:pPr lvl="1"/>
            <a:r>
              <a:rPr lang="en-IN" dirty="0"/>
              <a:t>Description lists</a:t>
            </a:r>
          </a:p>
        </p:txBody>
      </p:sp>
    </p:spTree>
    <p:extLst>
      <p:ext uri="{BB962C8B-B14F-4D97-AF65-F5344CB8AC3E}">
        <p14:creationId xmlns:p14="http://schemas.microsoft.com/office/powerpoint/2010/main" val="324877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5D69-0959-E2F4-AB6D-97EFB664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Lists – Unordered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42AC-E571-0DC0-6839-D15F2F32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represent items that are not in any particular order.</a:t>
            </a:r>
          </a:p>
          <a:p>
            <a:r>
              <a:rPr lang="en-IN" dirty="0"/>
              <a:t>An unordered list starts with &lt;</a:t>
            </a:r>
            <a:r>
              <a:rPr lang="en-IN" dirty="0" err="1"/>
              <a:t>ul</a:t>
            </a:r>
            <a:r>
              <a:rPr lang="en-IN" dirty="0"/>
              <a:t>&gt; tag. Each list item starts with the &lt;li&gt; tag.</a:t>
            </a:r>
          </a:p>
          <a:p>
            <a:r>
              <a:rPr lang="en-IN" dirty="0"/>
              <a:t>By default, list items will be displayed with bullets.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5824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9437-710A-FA59-EEEA-504E54B5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Lists – Unordered 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3EFE8-03D8-7820-0CC4-2F1855279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03" t="10682" r="32126" b="19412"/>
          <a:stretch/>
        </p:blipFill>
        <p:spPr>
          <a:xfrm>
            <a:off x="1451579" y="2375633"/>
            <a:ext cx="4500000" cy="30568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3E0A42-8C5B-4B46-9705-B8A38BAB0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6732" r="36903" b="38694"/>
          <a:stretch/>
        </p:blipFill>
        <p:spPr>
          <a:xfrm>
            <a:off x="6096001" y="2375633"/>
            <a:ext cx="4958854" cy="30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21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BBE-BB2A-2F90-DDD9-20A3B48A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Lists – ordered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E9A2-BEC5-6C1F-BC97-CE8D64181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represent items that are in a particular order.</a:t>
            </a:r>
          </a:p>
          <a:p>
            <a:r>
              <a:rPr lang="en-IN" dirty="0"/>
              <a:t>An ordered list starts with &lt;</a:t>
            </a:r>
            <a:r>
              <a:rPr lang="en-IN" dirty="0" err="1"/>
              <a:t>ol</a:t>
            </a:r>
            <a:r>
              <a:rPr lang="en-IN" dirty="0"/>
              <a:t>&gt; tag. Each list item starts with the &lt;li&gt; tag.</a:t>
            </a:r>
          </a:p>
          <a:p>
            <a:r>
              <a:rPr lang="en-IN" dirty="0"/>
              <a:t>By default, the list items will be numbered.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8170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0B43-4D77-2295-AEFB-18AC9ABE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Lists – ordered 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3743FA-2513-E753-919F-4DDC54C9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80" t="10682" r="18447" b="28247"/>
          <a:stretch/>
        </p:blipFill>
        <p:spPr>
          <a:xfrm>
            <a:off x="1451578" y="2312893"/>
            <a:ext cx="4680000" cy="22304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42141-6706-3B3D-60E0-4A3A24923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69" r="15780" b="37531"/>
          <a:stretch/>
        </p:blipFill>
        <p:spPr>
          <a:xfrm>
            <a:off x="6374854" y="2312893"/>
            <a:ext cx="4680000" cy="22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76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45B8-AE23-AA41-4EE0-4D0CC0B2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Lists – description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B64AB-CF13-3B97-2C05-35EFD68DD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description list is a list of items, with a description for each item.</a:t>
            </a:r>
          </a:p>
          <a:p>
            <a:r>
              <a:rPr lang="en-IN" dirty="0"/>
              <a:t>The &lt;dl&gt; tag is used to define the description list.</a:t>
            </a:r>
          </a:p>
          <a:p>
            <a:r>
              <a:rPr lang="en-IN" dirty="0"/>
              <a:t>The &lt;dt&gt; tag is used to define the list item/term.</a:t>
            </a:r>
          </a:p>
          <a:p>
            <a:r>
              <a:rPr lang="en-IN" dirty="0"/>
              <a:t>The &lt;dd&gt; tag is used to describe each item/term.</a:t>
            </a:r>
          </a:p>
        </p:txBody>
      </p:sp>
    </p:spTree>
    <p:extLst>
      <p:ext uri="{BB962C8B-B14F-4D97-AF65-F5344CB8AC3E}">
        <p14:creationId xmlns:p14="http://schemas.microsoft.com/office/powerpoint/2010/main" val="462578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32F3-E3E2-685C-8C68-12D0886F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Lists – description 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D316D2-D057-4556-2A52-F87EDCA2C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47" t="10942" r="1477" b="13379"/>
          <a:stretch/>
        </p:blipFill>
        <p:spPr>
          <a:xfrm>
            <a:off x="1451579" y="2393576"/>
            <a:ext cx="4680000" cy="20935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AF1740-1659-2F41-39E3-4977C6FF8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32" r="5856" b="35006"/>
          <a:stretch/>
        </p:blipFill>
        <p:spPr>
          <a:xfrm>
            <a:off x="6374854" y="2393576"/>
            <a:ext cx="4680000" cy="20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19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3BF6-BDDE-AD4E-0462-A0780C8A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8084-4085-3D1E-9DED-EA3438C4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Table is used to organise the data into </a:t>
            </a:r>
            <a:r>
              <a:rPr lang="en-IN" b="1" dirty="0"/>
              <a:t>rows</a:t>
            </a:r>
            <a:r>
              <a:rPr lang="en-IN" dirty="0"/>
              <a:t> and </a:t>
            </a:r>
            <a:r>
              <a:rPr lang="en-IN" b="1" dirty="0"/>
              <a:t>columns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 HTML table consists of table cells inside rows and columns.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C76894E-8CED-0124-589B-799CAA1A6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861083"/>
              </p:ext>
            </p:extLst>
          </p:nvPr>
        </p:nvGraphicFramePr>
        <p:xfrm>
          <a:off x="1451579" y="2813938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4753240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887190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3209290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996777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80686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Physics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Mathematics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2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Abhishek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69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Anirudh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380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Aditi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6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Prakash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407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89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CFD9-2889-E595-E79A-C9023BFA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A7B47-6B46-AA57-0F74-1E4805661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Element</a:t>
            </a:r>
          </a:p>
          <a:p>
            <a:pPr lvl="1"/>
            <a:r>
              <a:rPr lang="en-US" dirty="0"/>
              <a:t>The HTML element is everything from the start tag to the end tag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&lt;tagname&gt;content&lt;/tagname&gt;.</a:t>
            </a:r>
          </a:p>
          <a:p>
            <a:pPr lvl="1"/>
            <a:r>
              <a:rPr lang="en-IN" dirty="0"/>
              <a:t>Elements can have attributes.</a:t>
            </a:r>
          </a:p>
          <a:p>
            <a:pPr lvl="2"/>
            <a:r>
              <a:rPr lang="en-IN" dirty="0"/>
              <a:t>Attributes provide additional information about the elements.</a:t>
            </a:r>
          </a:p>
          <a:p>
            <a:pPr lvl="2"/>
            <a:r>
              <a:rPr lang="en-IN" dirty="0"/>
              <a:t>Always specified in the start tag.</a:t>
            </a:r>
          </a:p>
          <a:p>
            <a:pPr lvl="2"/>
            <a:r>
              <a:rPr lang="en-IN" dirty="0"/>
              <a:t>Come in name /value pairs: name = “value”</a:t>
            </a:r>
          </a:p>
          <a:p>
            <a:r>
              <a:rPr lang="en-IN" dirty="0"/>
              <a:t>Empty Element</a:t>
            </a:r>
          </a:p>
          <a:p>
            <a:pPr lvl="1"/>
            <a:r>
              <a:rPr lang="en-IN" dirty="0"/>
              <a:t>Elements with no content.</a:t>
            </a:r>
          </a:p>
          <a:p>
            <a:pPr lvl="1"/>
            <a:r>
              <a:rPr lang="en-IN" dirty="0"/>
              <a:t>Do not have an end tag.</a:t>
            </a:r>
          </a:p>
          <a:p>
            <a:r>
              <a:rPr lang="en-IN" dirty="0"/>
              <a:t>Nested HTML Elements</a:t>
            </a:r>
          </a:p>
          <a:p>
            <a:pPr lvl="1"/>
            <a:r>
              <a:rPr lang="en-IN" dirty="0"/>
              <a:t>Elements can contain other elements.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2432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FA4-00BA-0C1A-888B-8EEC10B9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C0371-A3D6-B338-20BC-B54518EB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HTML &lt;table&gt; tag is used to create a table.</a:t>
            </a:r>
          </a:p>
          <a:p>
            <a:r>
              <a:rPr lang="en-IN" dirty="0"/>
              <a:t>Each table row starts with a &lt;tr&gt; and ends with a &lt;/tr&gt; tag.</a:t>
            </a:r>
          </a:p>
          <a:p>
            <a:pPr lvl="1"/>
            <a:r>
              <a:rPr lang="en-IN" dirty="0"/>
              <a:t>tr stands for table row.</a:t>
            </a:r>
          </a:p>
          <a:p>
            <a:r>
              <a:rPr lang="en-IN" dirty="0"/>
              <a:t>Each table cell is defined by a &lt;td&gt; and &lt;/td&gt; tag.</a:t>
            </a:r>
          </a:p>
          <a:p>
            <a:pPr lvl="1"/>
            <a:r>
              <a:rPr lang="en-IN" dirty="0"/>
              <a:t>td stands for table data.</a:t>
            </a:r>
          </a:p>
          <a:p>
            <a:r>
              <a:rPr lang="en-IN" dirty="0"/>
              <a:t>To define the table cells as header cells, use &lt;</a:t>
            </a:r>
            <a:r>
              <a:rPr lang="en-IN" dirty="0" err="1"/>
              <a:t>th</a:t>
            </a:r>
            <a:r>
              <a:rPr lang="en-IN" dirty="0"/>
              <a:t>&gt; and &lt;/</a:t>
            </a:r>
            <a:r>
              <a:rPr lang="en-IN" dirty="0" err="1"/>
              <a:t>th</a:t>
            </a:r>
            <a:r>
              <a:rPr lang="en-IN" dirty="0"/>
              <a:t>&gt; tag instead of &lt;td&gt; and &lt;/td&gt; tag.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439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297A-A075-42C1-E57F-A4BD801E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0CBA3-EAFE-6878-B85E-29168D208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71" t="10682" r="32126"/>
          <a:stretch/>
        </p:blipFill>
        <p:spPr>
          <a:xfrm>
            <a:off x="1451579" y="2070847"/>
            <a:ext cx="3960000" cy="3157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9E7263-5AA3-5EE1-2B4F-3BDCAB639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32" r="22396" b="24667"/>
          <a:stretch/>
        </p:blipFill>
        <p:spPr>
          <a:xfrm>
            <a:off x="6374854" y="2070847"/>
            <a:ext cx="4680000" cy="30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02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99E9-33A4-7DD6-9E8F-07687B02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TABLES – border attribute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19BD8A-52DA-9A50-8488-445860CEF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47" t="10942" r="38200"/>
          <a:stretch/>
        </p:blipFill>
        <p:spPr>
          <a:xfrm>
            <a:off x="1451578" y="2169457"/>
            <a:ext cx="3960000" cy="352488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052864-3508-BF44-EA54-3CB25AB9C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70" r="5514" b="42222"/>
          <a:stretch/>
        </p:blipFill>
        <p:spPr>
          <a:xfrm>
            <a:off x="6374854" y="2169458"/>
            <a:ext cx="4680000" cy="178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9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CFCE-5AFE-5300-B30B-A5E5B6E6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TABLES – Table Caption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D7E33-8715-9E47-02FB-9495BDE58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a caption that serves as a heading for the entire table.</a:t>
            </a:r>
          </a:p>
          <a:p>
            <a:r>
              <a:rPr lang="en-IN" dirty="0"/>
              <a:t>The HTML &lt;caption&gt; tag is used.</a:t>
            </a:r>
          </a:p>
          <a:p>
            <a:r>
              <a:rPr lang="en-US" dirty="0"/>
              <a:t>The &lt;caption&gt; tag should be inserted immediately after the &lt;table&gt; tag.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0590D-6F05-65A3-8096-F5CADEBE5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3" t="11176" r="38897" b="48685"/>
          <a:stretch/>
        </p:blipFill>
        <p:spPr>
          <a:xfrm>
            <a:off x="1451579" y="3565505"/>
            <a:ext cx="4680000" cy="1900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F6567F-78E4-4D7B-046E-6FCA8FEE9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01" r="5970" b="50000"/>
          <a:stretch/>
        </p:blipFill>
        <p:spPr>
          <a:xfrm>
            <a:off x="6374854" y="3565505"/>
            <a:ext cx="4680000" cy="145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96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64FD-B773-AED1-8E3E-CFDB34A07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TABLES – colspan and rowspan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40821-E955-27B6-A8C4-5DAB07E3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HTML table can have cells that span over multiple rows and/or columns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D99DE-A8E2-586F-600D-BF4CE1ECB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0" t="22576" r="4671" b="47868"/>
          <a:stretch/>
        </p:blipFill>
        <p:spPr>
          <a:xfrm>
            <a:off x="1451579" y="2922493"/>
            <a:ext cx="9639404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72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8DA4-82E4-D7C7-FFCA-90AEEEE2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TABLES – colspan and rowspan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7DB3-4329-43AA-3CF2-4D54DFF59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a cell span over multiple rows, use the </a:t>
            </a:r>
            <a:r>
              <a:rPr lang="en-US" b="1" dirty="0"/>
              <a:t>rowspan</a:t>
            </a:r>
            <a:r>
              <a:rPr lang="en-US" dirty="0"/>
              <a:t> attribute.</a:t>
            </a:r>
          </a:p>
          <a:p>
            <a:pPr lvl="1"/>
            <a:r>
              <a:rPr lang="en-US" dirty="0"/>
              <a:t>The value of the rowspan attribute represents the number of rows to span.</a:t>
            </a:r>
          </a:p>
          <a:p>
            <a:r>
              <a:rPr lang="en-US" dirty="0"/>
              <a:t>To make a cell span over multiple columns, use the </a:t>
            </a:r>
            <a:r>
              <a:rPr lang="en-US" b="1" dirty="0"/>
              <a:t>colspan</a:t>
            </a:r>
            <a:r>
              <a:rPr lang="en-US" dirty="0"/>
              <a:t> attribute.</a:t>
            </a:r>
          </a:p>
          <a:p>
            <a:pPr lvl="1"/>
            <a:r>
              <a:rPr lang="en-US" dirty="0"/>
              <a:t>The value of the colspan attribute represents the number of columns to span.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0292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2631-91FC-B74D-DD2C-C67F2D65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TABLES – colspan and rowspan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1B934B-6F50-76E0-A642-BE07B0222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40" t="10682" r="46007"/>
          <a:stretch/>
        </p:blipFill>
        <p:spPr>
          <a:xfrm>
            <a:off x="1451579" y="1999149"/>
            <a:ext cx="2976986" cy="37417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3E7C7-2F2E-EAA6-0D55-23DA97EA5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55" r="5856" b="50000"/>
          <a:stretch/>
        </p:blipFill>
        <p:spPr>
          <a:xfrm>
            <a:off x="4646854" y="1999149"/>
            <a:ext cx="6408000" cy="19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3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A55D-7E34-C743-2DE0-A87F48B1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character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EE07-E68D-97C7-B982-A6D9C2DB9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Some characters are reserved in HTML.</a:t>
            </a:r>
          </a:p>
          <a:p>
            <a:r>
              <a:rPr lang="en-IN" dirty="0"/>
              <a:t>If we use &lt; or &gt; signs in a HTML document, the browser might mix them with tags.</a:t>
            </a:r>
          </a:p>
          <a:p>
            <a:r>
              <a:rPr lang="en-IN" dirty="0"/>
              <a:t>Character entities are used to display reserved characters in HTML.</a:t>
            </a:r>
          </a:p>
          <a:p>
            <a:r>
              <a:rPr lang="en-IN" dirty="0"/>
              <a:t>Character entity format:</a:t>
            </a:r>
          </a:p>
          <a:p>
            <a:pPr lvl="1"/>
            <a:r>
              <a:rPr lang="en-IN" dirty="0"/>
              <a:t>&amp;entityname; OR &amp;#entitynumber;</a:t>
            </a:r>
          </a:p>
          <a:p>
            <a:pPr lvl="1"/>
            <a:r>
              <a:rPr lang="en-IN" dirty="0"/>
              <a:t>Ex. &amp;lt; OR &amp;#60 – To display &lt; character.</a:t>
            </a:r>
          </a:p>
          <a:p>
            <a:r>
              <a:rPr lang="en-IN" dirty="0">
                <a:solidFill>
                  <a:srgbClr val="FF0000"/>
                </a:solidFill>
              </a:rPr>
              <a:t>Browsers may not support all the entity names. But support for entity numbers is good.</a:t>
            </a:r>
          </a:p>
          <a:p>
            <a:r>
              <a:rPr lang="en-IN" dirty="0">
                <a:solidFill>
                  <a:srgbClr val="FF0000"/>
                </a:solidFill>
              </a:rPr>
              <a:t>Entity names are case sensitive.</a:t>
            </a:r>
          </a:p>
        </p:txBody>
      </p:sp>
    </p:spTree>
    <p:extLst>
      <p:ext uri="{BB962C8B-B14F-4D97-AF65-F5344CB8AC3E}">
        <p14:creationId xmlns:p14="http://schemas.microsoft.com/office/powerpoint/2010/main" val="24432529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0C222-637F-100E-9E2D-8DE4AF4B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character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E79D6-5BBD-E531-4BD5-C147F691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Useful HTML Character entities:</a:t>
            </a:r>
          </a:p>
          <a:p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1A4393-3740-8679-2539-54C0DF2E6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54750"/>
              </p:ext>
            </p:extLst>
          </p:nvPr>
        </p:nvGraphicFramePr>
        <p:xfrm>
          <a:off x="1992207" y="2500238"/>
          <a:ext cx="852201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25478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41079797"/>
                    </a:ext>
                  </a:extLst>
                </a:gridCol>
                <a:gridCol w="2426018">
                  <a:extLst>
                    <a:ext uri="{9D8B030D-6E8A-4147-A177-3AD203B41FA5}">
                      <a16:colId xmlns:a16="http://schemas.microsoft.com/office/drawing/2014/main" val="41273358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3535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Entity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Entity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3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&amp;nbsp;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&amp;#160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Non-breaking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83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&amp;lt;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&amp;#60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86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&amp;gt;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&amp;#62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324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&amp;amp;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&amp;#38;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Ampersand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98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&amp;quot;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&amp;#34;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Double quotation 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8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&amp;apos;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&amp;#39;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Single quotation 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751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&amp;copy;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&amp;#169;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Copyright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66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&amp;reg;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&amp;#174;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Registered Trademark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178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3155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1358-3A64-919E-CFE8-65BB6C83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character entities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E7459E-B5F0-1E4E-5578-C53A31CA5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5" t="10942" r="29502" b="34744"/>
          <a:stretch/>
        </p:blipFill>
        <p:spPr>
          <a:xfrm>
            <a:off x="1451579" y="2402540"/>
            <a:ext cx="4680000" cy="24762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2B2E6-14A7-0410-A72C-A890B8731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01" r="7939" b="45606"/>
          <a:stretch/>
        </p:blipFill>
        <p:spPr>
          <a:xfrm>
            <a:off x="6374854" y="2376011"/>
            <a:ext cx="4680000" cy="25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3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88A8-50C3-72DF-C374-90C5BB90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B30D4-F418-BAB0-7A5A-2B7313E66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tags are not case sensitive. Recommended to use lowercase in HTML.</a:t>
            </a:r>
          </a:p>
          <a:p>
            <a:r>
              <a:rPr lang="en-US" dirty="0"/>
              <a:t>Never skip the end tag.</a:t>
            </a:r>
          </a:p>
          <a:p>
            <a:r>
              <a:rPr lang="en-US" dirty="0"/>
              <a:t>Recommended to use quotes around attribute values.</a:t>
            </a:r>
          </a:p>
          <a:p>
            <a:pPr lvl="1"/>
            <a:r>
              <a:rPr lang="en-US" dirty="0"/>
              <a:t>Double quotes around attribute values are the most common.</a:t>
            </a:r>
          </a:p>
          <a:p>
            <a:pPr lvl="1"/>
            <a:r>
              <a:rPr lang="en-US" dirty="0"/>
              <a:t>Single quotes can also be used.</a:t>
            </a:r>
          </a:p>
          <a:p>
            <a:pPr lvl="1"/>
            <a:r>
              <a:rPr lang="en-US" dirty="0"/>
              <a:t>When attribute value itself contains double quotes, it is necessary to use single quotes.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44267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ECC9-0FDC-49E4-2577-D18ACFAAD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block and inline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9E178-0143-DDBF-0225-2D9C67F6E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Every HTML element has two types of display values:</a:t>
            </a:r>
          </a:p>
          <a:p>
            <a:pPr lvl="1"/>
            <a:r>
              <a:rPr lang="en-IN" dirty="0"/>
              <a:t>Block level</a:t>
            </a:r>
          </a:p>
          <a:p>
            <a:pPr lvl="1"/>
            <a:r>
              <a:rPr lang="en-IN" dirty="0"/>
              <a:t>Inline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9933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39A1-EC75-0166-97E8-4D91BBED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block elements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945C9B-52E1-E6AA-1F29-67CB0F7D9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Block-level Element</a:t>
            </a:r>
          </a:p>
          <a:p>
            <a:pPr lvl="1"/>
            <a:r>
              <a:rPr lang="en-IN" dirty="0"/>
              <a:t> Always starts on a new line and takes up the full available width of the browser.</a:t>
            </a:r>
          </a:p>
          <a:p>
            <a:pPr lvl="1"/>
            <a:r>
              <a:rPr lang="en-IN" dirty="0"/>
              <a:t>Browser adds a margin before and after the element.</a:t>
            </a:r>
          </a:p>
          <a:p>
            <a:pPr lvl="1"/>
            <a:r>
              <a:rPr lang="en-IN" dirty="0"/>
              <a:t>Commonly used block elements are:</a:t>
            </a:r>
          </a:p>
          <a:p>
            <a:pPr lvl="2"/>
            <a:r>
              <a:rPr lang="en-IN" dirty="0"/>
              <a:t>&lt;p&gt;</a:t>
            </a:r>
          </a:p>
          <a:p>
            <a:pPr lvl="2"/>
            <a:r>
              <a:rPr lang="en-IN" dirty="0"/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1434714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D344-119E-B273-BF99-D437F482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block elements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F4B751-4951-BB9D-8D4D-7CEC930BC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65" t="10942" r="7276" b="29547"/>
          <a:stretch/>
        </p:blipFill>
        <p:spPr>
          <a:xfrm>
            <a:off x="1451579" y="2339787"/>
            <a:ext cx="4680000" cy="19275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99D6C-497C-A347-43C9-C28AC93ED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02" r="8466" b="30457"/>
          <a:stretch/>
        </p:blipFill>
        <p:spPr>
          <a:xfrm>
            <a:off x="6374854" y="2339787"/>
            <a:ext cx="4680000" cy="34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837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9A2B-E023-7A0E-8BED-44A81A7A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inline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35696-5578-7380-CE11-8AF60997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inline element doesn’t start on a new line.</a:t>
            </a:r>
          </a:p>
          <a:p>
            <a:r>
              <a:rPr lang="en-IN" dirty="0"/>
              <a:t>An inline element takes up only the required width.</a:t>
            </a:r>
          </a:p>
          <a:p>
            <a:r>
              <a:rPr lang="en-US" dirty="0"/>
              <a:t>An inline element cannot contain a block-level element!</a:t>
            </a:r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6459B-D23F-43A3-315D-2F43B9CA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1452" r="26839" b="32353"/>
          <a:stretch/>
        </p:blipFill>
        <p:spPr>
          <a:xfrm>
            <a:off x="1451579" y="3429000"/>
            <a:ext cx="4680000" cy="2454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6F58B-AF20-FB08-C6E4-5D430B05C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48" r="8970" b="43268"/>
          <a:stretch/>
        </p:blipFill>
        <p:spPr>
          <a:xfrm>
            <a:off x="6374854" y="3429000"/>
            <a:ext cx="4680000" cy="26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18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EBA0-212E-C401-A4D0-5DF2E8E1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of a Web application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B3C3F0-CC30-1739-4982-B5C448023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6" t="16399" r="1801" b="5379"/>
          <a:stretch/>
        </p:blipFill>
        <p:spPr>
          <a:xfrm>
            <a:off x="1451579" y="2510118"/>
            <a:ext cx="3334870" cy="269837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B51AC-3DB4-3973-781F-9C8E50822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6" b="3072"/>
          <a:stretch/>
        </p:blipFill>
        <p:spPr>
          <a:xfrm>
            <a:off x="8810793" y="2510118"/>
            <a:ext cx="2244061" cy="252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FCDD55-D5E9-EA74-A750-B5111BE1307F}"/>
              </a:ext>
            </a:extLst>
          </p:cNvPr>
          <p:cNvCxnSpPr>
            <a:cxnSpLocks/>
          </p:cNvCxnSpPr>
          <p:nvPr/>
        </p:nvCxnSpPr>
        <p:spPr>
          <a:xfrm>
            <a:off x="4786449" y="3325906"/>
            <a:ext cx="402434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EDA64B-6531-E55F-4A8A-DD30594802C6}"/>
              </a:ext>
            </a:extLst>
          </p:cNvPr>
          <p:cNvCxnSpPr/>
          <p:nvPr/>
        </p:nvCxnSpPr>
        <p:spPr>
          <a:xfrm flipH="1">
            <a:off x="4786449" y="4267200"/>
            <a:ext cx="402434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05AE81-3AB6-7F8D-F6D9-F77C8692EB4C}"/>
              </a:ext>
            </a:extLst>
          </p:cNvPr>
          <p:cNvSpPr txBox="1"/>
          <p:nvPr/>
        </p:nvSpPr>
        <p:spPr>
          <a:xfrm>
            <a:off x="5620871" y="2850776"/>
            <a:ext cx="22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HTTP Request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3E3412-3926-EDC1-69B1-26413BF9F39A}"/>
              </a:ext>
            </a:extLst>
          </p:cNvPr>
          <p:cNvSpPr txBox="1"/>
          <p:nvPr/>
        </p:nvSpPr>
        <p:spPr>
          <a:xfrm>
            <a:off x="5636582" y="3770118"/>
            <a:ext cx="22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HTTP Response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6DA85E-B2A9-688B-7E02-BFAEAA013311}"/>
              </a:ext>
            </a:extLst>
          </p:cNvPr>
          <p:cNvSpPr txBox="1"/>
          <p:nvPr/>
        </p:nvSpPr>
        <p:spPr>
          <a:xfrm>
            <a:off x="1837765" y="2117945"/>
            <a:ext cx="22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6BDA9-3117-6228-827A-B56A38CEBB3E}"/>
              </a:ext>
            </a:extLst>
          </p:cNvPr>
          <p:cNvSpPr txBox="1"/>
          <p:nvPr/>
        </p:nvSpPr>
        <p:spPr>
          <a:xfrm>
            <a:off x="8704730" y="2141843"/>
            <a:ext cx="22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30412664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4F5E-BDC0-AE95-83DB-6D871F19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45F55-90EA-45F9-9B15-A4EB6322B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49" t="23102" r="38877" b="3101"/>
          <a:stretch/>
        </p:blipFill>
        <p:spPr>
          <a:xfrm>
            <a:off x="1451579" y="2126564"/>
            <a:ext cx="2160000" cy="34181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6288C-D389-948B-6C36-A6ACA0B9F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6" t="24464" r="36103" b="12283"/>
          <a:stretch/>
        </p:blipFill>
        <p:spPr>
          <a:xfrm>
            <a:off x="3891874" y="2124707"/>
            <a:ext cx="3098207" cy="34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0D1DE-8152-A622-7212-727C2F420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65" t="33045" r="36691" b="24048"/>
          <a:stretch/>
        </p:blipFill>
        <p:spPr>
          <a:xfrm>
            <a:off x="7162800" y="2124707"/>
            <a:ext cx="4357745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55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2C87-4A49-E5B4-6C9B-4E3706D4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A481E-BC35-0943-EF7C-62589692A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HTML form is used to collect user input.</a:t>
            </a:r>
          </a:p>
          <a:p>
            <a:r>
              <a:rPr lang="en-IN" dirty="0"/>
              <a:t>The user input is most often sent to the server for processing.</a:t>
            </a:r>
          </a:p>
          <a:p>
            <a:r>
              <a:rPr lang="en-IN" dirty="0"/>
              <a:t>The HTML &lt;form&gt; element is used to create an HTML form.</a:t>
            </a:r>
          </a:p>
          <a:p>
            <a:r>
              <a:rPr lang="en-IN" dirty="0"/>
              <a:t>The &lt;form&gt; element is a container for different types of input elements: text fields, checkboxes, radio buttons, submit button etc.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F562A-2B4E-E3CA-28FC-CBAD192F9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4" t="11038" r="57941" b="62803"/>
          <a:stretch/>
        </p:blipFill>
        <p:spPr>
          <a:xfrm>
            <a:off x="1451579" y="4267196"/>
            <a:ext cx="3276000" cy="17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746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7F78-7ADE-091F-47AA-EB835D25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4C1CB-0F3F-ECAC-894C-1E5C885D4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The HTML &lt;form&gt; element can contain one or more of the following elements:</a:t>
            </a:r>
          </a:p>
          <a:p>
            <a:pPr lvl="1"/>
            <a:r>
              <a:rPr lang="en-IN" dirty="0"/>
              <a:t>&lt;label&gt;</a:t>
            </a:r>
          </a:p>
          <a:p>
            <a:pPr lvl="1"/>
            <a:r>
              <a:rPr lang="en-IN" dirty="0"/>
              <a:t>&lt;input&gt;</a:t>
            </a:r>
          </a:p>
          <a:p>
            <a:pPr lvl="1"/>
            <a:r>
              <a:rPr lang="en-IN" dirty="0"/>
              <a:t>&lt;select&gt;</a:t>
            </a:r>
          </a:p>
          <a:p>
            <a:pPr lvl="1"/>
            <a:r>
              <a:rPr lang="en-IN" dirty="0"/>
              <a:t>&lt;textarea&gt;</a:t>
            </a:r>
          </a:p>
          <a:p>
            <a:pPr lvl="1"/>
            <a:r>
              <a:rPr lang="en-IN" dirty="0"/>
              <a:t>&lt;button&gt;</a:t>
            </a:r>
          </a:p>
          <a:p>
            <a:pPr lvl="1"/>
            <a:r>
              <a:rPr lang="en-IN" dirty="0"/>
              <a:t>&lt;fieldset&gt;</a:t>
            </a:r>
          </a:p>
          <a:p>
            <a:pPr lvl="1"/>
            <a:r>
              <a:rPr lang="en-IN" dirty="0"/>
              <a:t>&lt;legend&gt;</a:t>
            </a:r>
          </a:p>
          <a:p>
            <a:pPr lvl="1"/>
            <a:r>
              <a:rPr lang="en-IN" dirty="0"/>
              <a:t>&lt;datalist&gt;</a:t>
            </a:r>
          </a:p>
          <a:p>
            <a:pPr lvl="1"/>
            <a:r>
              <a:rPr lang="en-IN" dirty="0"/>
              <a:t>&lt;output&gt;</a:t>
            </a:r>
          </a:p>
          <a:p>
            <a:pPr lvl="1"/>
            <a:r>
              <a:rPr lang="en-IN" dirty="0"/>
              <a:t>&lt;option&gt;</a:t>
            </a:r>
          </a:p>
          <a:p>
            <a:pPr lvl="1"/>
            <a:r>
              <a:rPr lang="en-IN" dirty="0"/>
              <a:t>&lt;optgroup&gt;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35274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23AF-7193-6174-74FD-A07088D9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-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0D47-6942-5C21-C71C-3AB8796E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Most used form element is &lt;input&gt;.</a:t>
            </a:r>
          </a:p>
          <a:p>
            <a:r>
              <a:rPr lang="en-IN" dirty="0"/>
              <a:t>Important attribute:</a:t>
            </a:r>
          </a:p>
          <a:p>
            <a:pPr lvl="1"/>
            <a:r>
              <a:rPr lang="en-IN" dirty="0"/>
              <a:t>type – Type of the &lt;input&gt; element to be displayed. Default is text.</a:t>
            </a:r>
          </a:p>
          <a:p>
            <a:pPr lvl="1"/>
            <a:r>
              <a:rPr lang="en-IN" dirty="0"/>
              <a:t>id – Unique identifier of the HTML element.</a:t>
            </a:r>
          </a:p>
          <a:p>
            <a:pPr lvl="1"/>
            <a:r>
              <a:rPr lang="en-IN" dirty="0"/>
              <a:t>name – Used to identify the form element and is used to submit the data to server.</a:t>
            </a:r>
          </a:p>
          <a:p>
            <a:pPr lvl="1"/>
            <a:r>
              <a:rPr lang="en-IN" dirty="0"/>
              <a:t>value – </a:t>
            </a:r>
            <a:r>
              <a:rPr lang="en-US" dirty="0"/>
              <a:t>An initial value for an input field</a:t>
            </a:r>
            <a:r>
              <a:rPr lang="en-IN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3F749-BBF1-6768-C9E9-6E3F0682B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27" t="37829" r="3089" b="44573"/>
          <a:stretch/>
        </p:blipFill>
        <p:spPr>
          <a:xfrm>
            <a:off x="1783273" y="1949824"/>
            <a:ext cx="3465738" cy="10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2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0156-E2E7-F804-3AAA-BB948579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277FC-BDA9-3652-5AD2-EA2A5F853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&lt;input type=“text”&gt; defines a single-line text input field.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2E62D-F661-4FB4-C6D2-B5EFAB8B8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1039" r="32868" b="59619"/>
          <a:stretch/>
        </p:blipFill>
        <p:spPr>
          <a:xfrm>
            <a:off x="1451579" y="2712121"/>
            <a:ext cx="4680000" cy="1433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26E54-E3D4-9700-B2A9-9523ECBD4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5" r="53235" b="64602"/>
          <a:stretch/>
        </p:blipFill>
        <p:spPr>
          <a:xfrm>
            <a:off x="6374854" y="2712121"/>
            <a:ext cx="4680000" cy="12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8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A772-B78D-DA81-EC3A-D86A1515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html page – Open Text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AF4D-A6EB-3853-99EC-FAC1FE229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Windows</a:t>
            </a:r>
          </a:p>
          <a:p>
            <a:pPr lvl="1"/>
            <a:r>
              <a:rPr lang="en-IN" dirty="0"/>
              <a:t>Open the Start Screen. Type </a:t>
            </a:r>
            <a:r>
              <a:rPr lang="en-IN" b="1" dirty="0"/>
              <a:t>Notepad</a:t>
            </a:r>
            <a:r>
              <a:rPr lang="en-IN" dirty="0"/>
              <a:t>. Click to open.</a:t>
            </a:r>
          </a:p>
          <a:p>
            <a:r>
              <a:rPr lang="en-IN" dirty="0"/>
              <a:t>Mac</a:t>
            </a:r>
          </a:p>
          <a:p>
            <a:pPr lvl="1"/>
            <a:r>
              <a:rPr lang="en-IN" dirty="0"/>
              <a:t>Open Finder &gt; Applications &gt; </a:t>
            </a:r>
            <a:r>
              <a:rPr lang="en-IN" b="1" dirty="0"/>
              <a:t>TextEdit</a:t>
            </a:r>
          </a:p>
          <a:p>
            <a:pPr lvl="1"/>
            <a:r>
              <a:rPr lang="en-IN" dirty="0"/>
              <a:t>In Preferences &gt; Format &gt; </a:t>
            </a:r>
            <a:r>
              <a:rPr lang="en-IN" b="1" dirty="0"/>
              <a:t>Plain Text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Under </a:t>
            </a:r>
            <a:r>
              <a:rPr lang="en-IN" b="1" dirty="0"/>
              <a:t>Open and Save</a:t>
            </a:r>
            <a:r>
              <a:rPr lang="en-IN" dirty="0"/>
              <a:t>, </a:t>
            </a:r>
            <a:r>
              <a:rPr lang="en-US" dirty="0"/>
              <a:t>check the box that says "Display HTML files as HTML code instead of formatted text".</a:t>
            </a:r>
          </a:p>
          <a:p>
            <a:pPr lvl="1"/>
            <a:r>
              <a:rPr lang="en-US" dirty="0"/>
              <a:t>Open the new document.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9568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352-E272-2367-9478-F4214058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- label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F90D-D67F-6343-B3EB-57F62B906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&lt;label&gt; element defines a label for the form elements.</a:t>
            </a:r>
          </a:p>
          <a:p>
            <a:r>
              <a:rPr lang="en-IN" dirty="0"/>
              <a:t>Important attribute </a:t>
            </a:r>
            <a:r>
              <a:rPr lang="en-IN" b="1" i="1" dirty="0"/>
              <a:t>for.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EB6EFD-05EA-BB48-C52A-DBB36A98B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0900" r="46103" b="51591"/>
          <a:stretch/>
        </p:blipFill>
        <p:spPr>
          <a:xfrm>
            <a:off x="1451579" y="3111459"/>
            <a:ext cx="4598895" cy="24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326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0156-E2E7-F804-3AAA-BB948579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277FC-BDA9-3652-5AD2-EA2A5F853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&lt;input type=“text”&gt; defines a single-line text input field.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10CABD-B56B-D0A6-E091-137A48080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1038" r="32574" b="55052"/>
          <a:stretch/>
        </p:blipFill>
        <p:spPr>
          <a:xfrm>
            <a:off x="1451579" y="2689412"/>
            <a:ext cx="4680000" cy="1647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3EC942-92B5-5010-80B0-3F83B568E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09" r="8297" b="57938"/>
          <a:stretch/>
        </p:blipFill>
        <p:spPr>
          <a:xfrm>
            <a:off x="6374854" y="2689412"/>
            <a:ext cx="4680000" cy="16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430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4FA9-366C-D9B9-92E2-F3AE9F93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Label for attribute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E346F-8E49-CCE3-72CE-577D6D995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the </a:t>
            </a:r>
            <a:r>
              <a:rPr lang="en-IN" b="1" i="1" dirty="0"/>
              <a:t>for </a:t>
            </a:r>
            <a:r>
              <a:rPr lang="en-IN" dirty="0"/>
              <a:t>attribute of the &lt;label&gt; element equal to the </a:t>
            </a:r>
            <a:r>
              <a:rPr lang="en-IN" b="1" i="1" dirty="0"/>
              <a:t>id </a:t>
            </a:r>
            <a:r>
              <a:rPr lang="en-IN" dirty="0"/>
              <a:t>attribute of the &lt;input&gt; element to bind them together. </a:t>
            </a:r>
          </a:p>
          <a:p>
            <a:r>
              <a:rPr lang="en-IN" dirty="0"/>
              <a:t>Click on the label text in the browser.</a:t>
            </a:r>
          </a:p>
          <a:p>
            <a:endParaRPr lang="en-IN" dirty="0"/>
          </a:p>
          <a:p>
            <a:endParaRPr lang="en-IN" dirty="0"/>
          </a:p>
          <a:p>
            <a:endParaRPr lang="en-IN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29F41-70FD-BE7B-7DAC-CF879A4BB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038" r="35368" b="55882"/>
          <a:stretch/>
        </p:blipFill>
        <p:spPr>
          <a:xfrm>
            <a:off x="1451579" y="3537847"/>
            <a:ext cx="4680000" cy="1697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5453C6-B802-3B68-F9C7-006638FD3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09" r="8297" b="57938"/>
          <a:stretch/>
        </p:blipFill>
        <p:spPr>
          <a:xfrm>
            <a:off x="6374854" y="3537846"/>
            <a:ext cx="4680000" cy="16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724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BFAD-22AC-07EF-0AB1-812A9DB3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ADB9-4A4E-8EBF-6B39-761615456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&lt;input type=“password”&gt; defines a password field.</a:t>
            </a:r>
          </a:p>
          <a:p>
            <a:r>
              <a:rPr lang="en-IN" dirty="0"/>
              <a:t>The characters in a password field are shown as asterisks or circles.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36C22-9E4F-943B-8F4E-952181664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176" r="34633" b="53253"/>
          <a:stretch/>
        </p:blipFill>
        <p:spPr>
          <a:xfrm>
            <a:off x="1451579" y="3272118"/>
            <a:ext cx="4680000" cy="1797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2E52A-7DC9-7C4D-3D9B-E56FB3324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17" r="8297" b="56798"/>
          <a:stretch/>
        </p:blipFill>
        <p:spPr>
          <a:xfrm>
            <a:off x="6374854" y="3272118"/>
            <a:ext cx="4680000" cy="17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948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E10A-E4E6-F3B7-9211-939C2B56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36C7C-0592-6735-3034-2EC6E7B39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value</a:t>
            </a:r>
            <a:r>
              <a:rPr lang="en-IN" dirty="0"/>
              <a:t> attribute</a:t>
            </a:r>
          </a:p>
          <a:p>
            <a:pPr lvl="1"/>
            <a:r>
              <a:rPr lang="en-IN" dirty="0"/>
              <a:t>Specifies an initial value for an input field: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E0D4D-024B-7C20-C104-DBDC68B9D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176" r="29559" b="52146"/>
          <a:stretch/>
        </p:blipFill>
        <p:spPr>
          <a:xfrm>
            <a:off x="1451579" y="3021106"/>
            <a:ext cx="4680000" cy="1680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C6609-358B-363D-A7D6-163C1B017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5" r="68790" b="61910"/>
          <a:stretch/>
        </p:blipFill>
        <p:spPr>
          <a:xfrm>
            <a:off x="6770854" y="3021105"/>
            <a:ext cx="4320000" cy="190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255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4A9B-AF77-C64D-B546-456AC243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5BFF-4DF8-2243-3B47-FE7667C3B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readonly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that the input field is read only (can’t be modified).</a:t>
            </a:r>
          </a:p>
          <a:p>
            <a:pPr lvl="1"/>
            <a:r>
              <a:rPr lang="en-IN" dirty="0"/>
              <a:t>Can tab, highlight and copy text.</a:t>
            </a:r>
          </a:p>
          <a:p>
            <a:pPr lvl="1"/>
            <a:r>
              <a:rPr lang="en-IN" dirty="0"/>
              <a:t>The value of the read only field will be sent to server on submitting the form.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40118-F45A-9446-7B7C-B7A9C15CF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3" t="11038" r="23603" b="52837"/>
          <a:stretch/>
        </p:blipFill>
        <p:spPr>
          <a:xfrm>
            <a:off x="1451579" y="3862149"/>
            <a:ext cx="5040000" cy="1604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251A7-21FC-B5CD-5ABB-7914EF972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22" r="83981" b="70969"/>
          <a:stretch/>
        </p:blipFill>
        <p:spPr>
          <a:xfrm>
            <a:off x="8318854" y="3862149"/>
            <a:ext cx="2736000" cy="15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411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5FEB-E825-89BC-C8D0-D4573825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EE59-747E-E0DC-99FB-204DC9C52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disabled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that the input field should be disabled.</a:t>
            </a:r>
          </a:p>
          <a:p>
            <a:pPr lvl="1"/>
            <a:r>
              <a:rPr lang="en-IN" dirty="0"/>
              <a:t>A disabled input field is unusable and unclickable.</a:t>
            </a:r>
          </a:p>
          <a:p>
            <a:pPr lvl="1"/>
            <a:r>
              <a:rPr lang="en-IN" dirty="0"/>
              <a:t>The value of the disabled field will not be sent to server on submitting the form.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744C0-CBE2-484B-94E0-A49A22B57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1038" r="26617" b="51038"/>
          <a:stretch/>
        </p:blipFill>
        <p:spPr>
          <a:xfrm>
            <a:off x="1451579" y="3741038"/>
            <a:ext cx="5400000" cy="1904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9B3FB-1D4A-3448-A1AB-D4997AD5F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5" r="81103" b="73126"/>
          <a:stretch/>
        </p:blipFill>
        <p:spPr>
          <a:xfrm>
            <a:off x="7166854" y="3888173"/>
            <a:ext cx="3888000" cy="160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5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863C-69F4-E4BA-C762-BD56CDBC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D104-A68E-E7E2-BDC4-658C82598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size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the visible width, in characters, for an input field.</a:t>
            </a:r>
          </a:p>
          <a:p>
            <a:pPr lvl="1"/>
            <a:r>
              <a:rPr lang="en-IN" dirty="0"/>
              <a:t>Default value is 20.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3CF78-73BC-E470-BD73-5DD4F0299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038" r="27426" b="56989"/>
          <a:stretch/>
        </p:blipFill>
        <p:spPr>
          <a:xfrm>
            <a:off x="1451579" y="3603813"/>
            <a:ext cx="5400000" cy="1626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EB673-D60F-0820-AC56-9C60E7344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22" r="82868" b="73045"/>
          <a:stretch/>
        </p:blipFill>
        <p:spPr>
          <a:xfrm>
            <a:off x="7490854" y="3603813"/>
            <a:ext cx="3564000" cy="160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46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CDAA6-7570-8DFA-717F-F69A5B55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FEC2-785F-1A3B-C7F3-175638A15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maxlength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the maximum number of characters allowed in an input field.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FAA49-FA15-F56E-668C-0E6E802A6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0900" r="29486" b="51453"/>
          <a:stretch/>
        </p:blipFill>
        <p:spPr>
          <a:xfrm>
            <a:off x="1451579" y="3083858"/>
            <a:ext cx="5400000" cy="1990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1FA59-6558-FBDF-1B45-3AE2E3D41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 r="74338" b="71517"/>
          <a:stretch/>
        </p:blipFill>
        <p:spPr>
          <a:xfrm>
            <a:off x="7094854" y="3414966"/>
            <a:ext cx="3960000" cy="13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177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F3D2-2114-95F5-AABD-1081ABBC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5BAD6-0B8E-9326-BD13-3ED713FD2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7858"/>
            <a:ext cx="9603275" cy="3450613"/>
          </a:xfrm>
        </p:spPr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placeholder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a short hint that describes the expected value for the input field.</a:t>
            </a:r>
          </a:p>
          <a:p>
            <a:pPr lvl="1"/>
            <a:r>
              <a:rPr lang="en-IN" dirty="0"/>
              <a:t>The short hint is displayed before the user enters a value.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0C548-1CFE-70EF-7628-10BCCC719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3" t="10900" r="19338" b="52283"/>
          <a:stretch/>
        </p:blipFill>
        <p:spPr>
          <a:xfrm>
            <a:off x="1451579" y="3832480"/>
            <a:ext cx="5400000" cy="1635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FFD82-C693-0079-F9C7-1430EA275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 r="84485" b="74321"/>
          <a:stretch/>
        </p:blipFill>
        <p:spPr>
          <a:xfrm>
            <a:off x="7454854" y="3832480"/>
            <a:ext cx="3600000" cy="16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3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0E32-8BE6-3C51-A881-38623BB2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html page – Write HTML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256DE-BEFE-EBB5-5B9F-5628FFCAF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7648" y="2016125"/>
            <a:ext cx="6711028" cy="3449638"/>
          </a:xfrm>
        </p:spPr>
      </p:pic>
    </p:spTree>
    <p:extLst>
      <p:ext uri="{BB962C8B-B14F-4D97-AF65-F5344CB8AC3E}">
        <p14:creationId xmlns:p14="http://schemas.microsoft.com/office/powerpoint/2010/main" val="5177623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1EF6-A094-1A39-713D-D30B10F5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062D3-79DE-E592-8408-C70529E30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required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that the input field must be filled before submitting the form.</a:t>
            </a:r>
          </a:p>
          <a:p>
            <a:pPr lvl="1"/>
            <a:r>
              <a:rPr lang="en-US" dirty="0"/>
              <a:t>Works with the following input types: text, search, url, </a:t>
            </a:r>
            <a:r>
              <a:rPr lang="en-US" dirty="0" err="1"/>
              <a:t>tel</a:t>
            </a:r>
            <a:r>
              <a:rPr lang="en-US" dirty="0"/>
              <a:t>, email, password, date pickers, number, checkbox, radio, and file.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F9DA2-D702-39B5-BA6E-C2DD77DD6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0" t="10761" r="32279" b="53945"/>
          <a:stretch/>
        </p:blipFill>
        <p:spPr>
          <a:xfrm>
            <a:off x="1451579" y="3669575"/>
            <a:ext cx="5400000" cy="195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C4A69-5885-4AE4-E1EB-4258FDA8D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5" r="78309" b="71656"/>
          <a:stretch/>
        </p:blipFill>
        <p:spPr>
          <a:xfrm>
            <a:off x="7094854" y="3895219"/>
            <a:ext cx="3960000" cy="15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930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6906-A724-F004-1327-FB769F3B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FC0D3-E2DD-F312-F2CC-67DF5D7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autofocus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that the input field should get auto focused on page load.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F91EE-7B55-5B89-0BD8-ED324C2AA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176" r="32868" b="52146"/>
          <a:stretch/>
        </p:blipFill>
        <p:spPr>
          <a:xfrm>
            <a:off x="1451579" y="3401410"/>
            <a:ext cx="5400000" cy="2064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CD0870-C62C-5528-C9C1-617EC00AFA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 r="86691" b="71517"/>
          <a:stretch/>
        </p:blipFill>
        <p:spPr>
          <a:xfrm>
            <a:off x="7817224" y="3421244"/>
            <a:ext cx="3240000" cy="20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624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B5AF-C142-2CA8-FEC8-C2DE231A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0D78-33DD-6CDB-BBE6-3FD1317D2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autocomplete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Specifies whether a form or an input field should have autocomplete on or off.</a:t>
            </a:r>
          </a:p>
          <a:p>
            <a:pPr lvl="1"/>
            <a:r>
              <a:rPr lang="en-US" dirty="0"/>
              <a:t>Autocomplete allows the browser to predict the value. When a user starts to type in a field, the browser should display options to fill in the field, based on earlier typed values.</a:t>
            </a:r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35967-EF29-FCC4-A568-6919BAB3F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4" r="71250" b="66817"/>
          <a:stretch/>
        </p:blipFill>
        <p:spPr>
          <a:xfrm>
            <a:off x="7549654" y="3810001"/>
            <a:ext cx="3505200" cy="1353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13D6E-3B87-5C44-3EF6-4F75E89A3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9" t="11314" r="23530" b="44118"/>
          <a:stretch/>
        </p:blipFill>
        <p:spPr>
          <a:xfrm>
            <a:off x="1451579" y="3741038"/>
            <a:ext cx="4680000" cy="18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983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B412-A060-CF34-5BBF-37AFBF54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Radio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09D2-53D9-3DC6-242C-45621D16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&lt;input type=“radio”&gt; defines a radio button.</a:t>
            </a:r>
          </a:p>
          <a:p>
            <a:r>
              <a:rPr lang="en-IN" dirty="0"/>
              <a:t>Radio buttons allows user to select only one option from a list of options. </a:t>
            </a:r>
          </a:p>
          <a:p>
            <a:r>
              <a:rPr lang="en-IN" dirty="0"/>
              <a:t>Use the </a:t>
            </a:r>
            <a:r>
              <a:rPr lang="en-IN" b="1" i="1" dirty="0"/>
              <a:t>same value </a:t>
            </a:r>
            <a:r>
              <a:rPr lang="en-IN" dirty="0"/>
              <a:t>for the </a:t>
            </a:r>
            <a:r>
              <a:rPr lang="en-IN" b="1" i="1" dirty="0"/>
              <a:t>name</a:t>
            </a:r>
            <a:r>
              <a:rPr lang="en-IN" dirty="0"/>
              <a:t> attribute to group the radio buttons together.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ECC32-6CC0-BA75-D10C-DB1B1B74B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1038" r="26103" b="37197"/>
          <a:stretch/>
        </p:blipFill>
        <p:spPr>
          <a:xfrm>
            <a:off x="1451579" y="3435945"/>
            <a:ext cx="4261668" cy="20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96DE9-36F7-E631-9AEE-ED92347B9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09" r="8129" b="52805"/>
          <a:stretch/>
        </p:blipFill>
        <p:spPr>
          <a:xfrm>
            <a:off x="6374854" y="3435837"/>
            <a:ext cx="4680000" cy="20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79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6203-65D7-D74B-B31D-DD86F365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checkbox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43F2C-86D2-AA59-67C4-9E497455E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&lt;input type=“checkbox”&gt; defines a checkbox.</a:t>
            </a:r>
          </a:p>
          <a:p>
            <a:r>
              <a:rPr lang="en-IN" dirty="0"/>
              <a:t>Checkbox allows a user to select none or more options from a list of choices.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6F321-40F6-EA42-3B57-0AF9C3F1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9" t="11176" r="27207" b="37751"/>
          <a:stretch/>
        </p:blipFill>
        <p:spPr>
          <a:xfrm>
            <a:off x="1451579" y="3220676"/>
            <a:ext cx="4680000" cy="224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B712AF-6AA3-12CD-E5BD-910C5F219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09" r="12215" b="51046"/>
          <a:stretch/>
        </p:blipFill>
        <p:spPr>
          <a:xfrm>
            <a:off x="6374854" y="3220676"/>
            <a:ext cx="4680000" cy="22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8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4843-E00A-EF60-07CA-D49AB66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 type radio, checkbox -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5E669-B75D-99B6-4EE7-7BF6A8A88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/>
              <a:t>checked </a:t>
            </a:r>
            <a:r>
              <a:rPr lang="en-IN" dirty="0"/>
              <a:t>attribute</a:t>
            </a:r>
          </a:p>
          <a:p>
            <a:pPr lvl="1"/>
            <a:r>
              <a:rPr lang="en-IN" dirty="0"/>
              <a:t>Indicates that this radio button/check box is the default selected one.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96CB7-4C03-F9DF-5164-0602D70C5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6" t="10900" r="19265" b="32214"/>
          <a:stretch/>
        </p:blipFill>
        <p:spPr>
          <a:xfrm>
            <a:off x="1451579" y="2858241"/>
            <a:ext cx="4680000" cy="2190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05227-436E-9A3C-5ED4-204D0B465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 r="79118" b="71517"/>
          <a:stretch/>
        </p:blipFill>
        <p:spPr>
          <a:xfrm>
            <a:off x="2518591" y="5048993"/>
            <a:ext cx="2545976" cy="1049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B695B-5EB5-A2E0-BD44-7D4010569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7" t="11039" r="20882" b="32629"/>
          <a:stretch/>
        </p:blipFill>
        <p:spPr>
          <a:xfrm>
            <a:off x="6374854" y="2858241"/>
            <a:ext cx="4680000" cy="2225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626190-16B5-13CE-DC82-E05C04DD1C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84" r="88094" b="71820"/>
          <a:stretch/>
        </p:blipFill>
        <p:spPr>
          <a:xfrm>
            <a:off x="7994854" y="5101283"/>
            <a:ext cx="1440000" cy="102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50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112C-15DA-D351-962C-295DC159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31DE-5B24-5087-C57B-6AD9A1FB8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type=“button”&gt; defines a button.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E9046-7356-F5EF-3721-C85642CF2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3" t="11176" r="24485" b="59343"/>
          <a:stretch/>
        </p:blipFill>
        <p:spPr>
          <a:xfrm>
            <a:off x="1451579" y="3056965"/>
            <a:ext cx="5400000" cy="1423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C6308-CACF-F1A7-7B69-C20CA3D0CA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5" r="77132" b="69031"/>
          <a:stretch/>
        </p:blipFill>
        <p:spPr>
          <a:xfrm>
            <a:off x="8266830" y="3056965"/>
            <a:ext cx="2788024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098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82B5-4292-76F6-2D48-4C80EA6D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submit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FB04-24FA-6D9F-7D4E-61B54F46D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type=“submit”&gt; defines a button for submitting the form data to a form-handler.</a:t>
            </a:r>
          </a:p>
          <a:p>
            <a:r>
              <a:rPr lang="en-IN" dirty="0"/>
              <a:t>The form-handler is typically a page at the server with a code for processing the data.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165B72-B670-FBBF-3034-C9B94B8D5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9" t="11176" r="37206" b="50000"/>
          <a:stretch/>
        </p:blipFill>
        <p:spPr>
          <a:xfrm>
            <a:off x="1451579" y="3316942"/>
            <a:ext cx="5400000" cy="2392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DBDBBD-34B9-4524-59F5-070D12DF7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 r="86765" b="69031"/>
          <a:stretch/>
        </p:blipFill>
        <p:spPr>
          <a:xfrm>
            <a:off x="7814854" y="3279833"/>
            <a:ext cx="324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84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60E6-AF3B-51AD-DC71-DD062253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E6FC-2847-5EB9-10B5-C342098F2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type=“image”&gt; defines an image as a submit button.</a:t>
            </a:r>
          </a:p>
          <a:p>
            <a:r>
              <a:rPr lang="en-IN" dirty="0"/>
              <a:t>The image path is specified in the </a:t>
            </a:r>
            <a:r>
              <a:rPr lang="en-IN" b="1" dirty="0"/>
              <a:t>src </a:t>
            </a:r>
            <a:r>
              <a:rPr lang="en-IN" dirty="0"/>
              <a:t>attribute.</a:t>
            </a:r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DC9B5-599E-9314-9D6C-7E09FF28A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9" t="11176" r="12869" b="50000"/>
          <a:stretch/>
        </p:blipFill>
        <p:spPr>
          <a:xfrm>
            <a:off x="1451579" y="3395204"/>
            <a:ext cx="6480000" cy="1885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3266C-A096-F21D-A48C-DD6C9C6C9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7" r="86912" b="65294"/>
          <a:stretch/>
        </p:blipFill>
        <p:spPr>
          <a:xfrm>
            <a:off x="8894854" y="3290601"/>
            <a:ext cx="2160000" cy="19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411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47F3-1A05-3DCB-A716-F55B8D649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Html form elements – input type reset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98A41-E8F7-74C1-ABC0-EC8CDB3E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&lt;input type=“reset”&gt; defines a reset button that resets the form values to their default.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6777E-7C7E-62E2-1E60-BF156CCD5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10900" r="28750" b="47301"/>
          <a:stretch/>
        </p:blipFill>
        <p:spPr>
          <a:xfrm>
            <a:off x="1451579" y="3065931"/>
            <a:ext cx="5400000" cy="218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2D09B-D111-9D8C-0FAD-58A9AEE3C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84" r="87279" b="69585"/>
          <a:stretch/>
        </p:blipFill>
        <p:spPr>
          <a:xfrm>
            <a:off x="8174854" y="3065341"/>
            <a:ext cx="2880000" cy="21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2273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1936</TotalTime>
  <Words>5024</Words>
  <Application>Microsoft Office PowerPoint</Application>
  <PresentationFormat>Widescreen</PresentationFormat>
  <Paragraphs>646</Paragraphs>
  <Slides>138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3" baseType="lpstr">
      <vt:lpstr>Arial</vt:lpstr>
      <vt:lpstr>Gill Sans MT</vt:lpstr>
      <vt:lpstr>Segoe UI</vt:lpstr>
      <vt:lpstr>Verdana</vt:lpstr>
      <vt:lpstr>Gallery</vt:lpstr>
      <vt:lpstr>HTML5</vt:lpstr>
      <vt:lpstr>Introduction</vt:lpstr>
      <vt:lpstr>System requirements</vt:lpstr>
      <vt:lpstr>Html page structure</vt:lpstr>
      <vt:lpstr>Html page structure</vt:lpstr>
      <vt:lpstr>HTML element</vt:lpstr>
      <vt:lpstr>Note</vt:lpstr>
      <vt:lpstr>First html page – Open Text Editor</vt:lpstr>
      <vt:lpstr>First html page – Write HTML </vt:lpstr>
      <vt:lpstr>First html page – save the file</vt:lpstr>
      <vt:lpstr>First html page – View in browser</vt:lpstr>
      <vt:lpstr>Html headings</vt:lpstr>
      <vt:lpstr>Html headings</vt:lpstr>
      <vt:lpstr>HTML Paragraphs</vt:lpstr>
      <vt:lpstr>HTML Paragraphs</vt:lpstr>
      <vt:lpstr>HTML Display</vt:lpstr>
      <vt:lpstr>HTML Display</vt:lpstr>
      <vt:lpstr>Preformatted text</vt:lpstr>
      <vt:lpstr>Html horizontal rules</vt:lpstr>
      <vt:lpstr>Html horizontal rules</vt:lpstr>
      <vt:lpstr>Html line breaks</vt:lpstr>
      <vt:lpstr>Html text formatting</vt:lpstr>
      <vt:lpstr>Html text formatting – bold text</vt:lpstr>
      <vt:lpstr>Html text formatting – important text</vt:lpstr>
      <vt:lpstr>Html text formatting – Italic text</vt:lpstr>
      <vt:lpstr>Html text formatting – emphasized text</vt:lpstr>
      <vt:lpstr>Html text formatting – marked text</vt:lpstr>
      <vt:lpstr>Html text formatting – smaller text</vt:lpstr>
      <vt:lpstr>Html text formatting – deleted text</vt:lpstr>
      <vt:lpstr>Html text formatting – inserted text</vt:lpstr>
      <vt:lpstr>Html text formatting – subscript text</vt:lpstr>
      <vt:lpstr>Html text formatting – superscript text</vt:lpstr>
      <vt:lpstr>HTML Quotation and Citation Elements</vt:lpstr>
      <vt:lpstr>HTML Quotation and Citation Elements</vt:lpstr>
      <vt:lpstr>HTML Quotation and Citation Elements</vt:lpstr>
      <vt:lpstr>HTML Quotation and Citation Elements</vt:lpstr>
      <vt:lpstr>HTML Quotation and Citation Elements</vt:lpstr>
      <vt:lpstr>HTML Quotation and Citation Elements</vt:lpstr>
      <vt:lpstr>Bi-Directional Override</vt:lpstr>
      <vt:lpstr>Html comments</vt:lpstr>
      <vt:lpstr>Html links - hyperlinks</vt:lpstr>
      <vt:lpstr>Html links - hyperlinks</vt:lpstr>
      <vt:lpstr>Html links - hyperlinks</vt:lpstr>
      <vt:lpstr>Html links - hyperlinks</vt:lpstr>
      <vt:lpstr>Html links - hyperlinks</vt:lpstr>
      <vt:lpstr>Html links - hyperlinks</vt:lpstr>
      <vt:lpstr>Html links - hyperlinks</vt:lpstr>
      <vt:lpstr>Html links – Link to an email address</vt:lpstr>
      <vt:lpstr>Html links – Link to an email address</vt:lpstr>
      <vt:lpstr>HTML Images</vt:lpstr>
      <vt:lpstr>HTML Images</vt:lpstr>
      <vt:lpstr>HTML Lists</vt:lpstr>
      <vt:lpstr>HTML Lists – Unordered Lists</vt:lpstr>
      <vt:lpstr>HTML Lists – Unordered Lists</vt:lpstr>
      <vt:lpstr>HTML Lists – ordered Lists</vt:lpstr>
      <vt:lpstr>HTML Lists – ordered Lists</vt:lpstr>
      <vt:lpstr>HTML Lists – description Lists</vt:lpstr>
      <vt:lpstr>HTML Lists – description Lists</vt:lpstr>
      <vt:lpstr>HTML TABLES</vt:lpstr>
      <vt:lpstr>HTML TABLES</vt:lpstr>
      <vt:lpstr>HTML TABLES</vt:lpstr>
      <vt:lpstr>HTML TABLES – border attribute</vt:lpstr>
      <vt:lpstr>HTML TABLES – Table Caption</vt:lpstr>
      <vt:lpstr>HTML TABLES – colspan and rowspan</vt:lpstr>
      <vt:lpstr>HTML TABLES – colspan and rowspan</vt:lpstr>
      <vt:lpstr>HTML TABLES – colspan and rowspan</vt:lpstr>
      <vt:lpstr>Html character entities</vt:lpstr>
      <vt:lpstr>Html character entities</vt:lpstr>
      <vt:lpstr>Html character entities</vt:lpstr>
      <vt:lpstr>Html block and inline elements</vt:lpstr>
      <vt:lpstr>Html block elements</vt:lpstr>
      <vt:lpstr>Html block elements</vt:lpstr>
      <vt:lpstr>Html inline elements</vt:lpstr>
      <vt:lpstr>Working of a Web application</vt:lpstr>
      <vt:lpstr>Html forms</vt:lpstr>
      <vt:lpstr>Html forms</vt:lpstr>
      <vt:lpstr>Html form elements</vt:lpstr>
      <vt:lpstr>Html form elements - input</vt:lpstr>
      <vt:lpstr>Html form elements – input type text</vt:lpstr>
      <vt:lpstr>Html form elements - label</vt:lpstr>
      <vt:lpstr>Html form elements – input type text</vt:lpstr>
      <vt:lpstr>Html form elements – Label for attribute</vt:lpstr>
      <vt:lpstr>Html form elements – input type password</vt:lpstr>
      <vt:lpstr>Html form elements – input attributes</vt:lpstr>
      <vt:lpstr>Html form elements – input attributes</vt:lpstr>
      <vt:lpstr>Html form elements – input attributes</vt:lpstr>
      <vt:lpstr>Html form elements – input attributes</vt:lpstr>
      <vt:lpstr>Html form elements – input attributes</vt:lpstr>
      <vt:lpstr>Html form elements – input attributes</vt:lpstr>
      <vt:lpstr>Html form elements – input attributes</vt:lpstr>
      <vt:lpstr>Html form elements – input attributes</vt:lpstr>
      <vt:lpstr>Html form elements – input attributes</vt:lpstr>
      <vt:lpstr>Html form elements – input type Radio </vt:lpstr>
      <vt:lpstr>Html form elements – input type checkbox</vt:lpstr>
      <vt:lpstr>input type radio, checkbox - attribute</vt:lpstr>
      <vt:lpstr>Html form elements – input type button</vt:lpstr>
      <vt:lpstr>Html form elements – input type submit</vt:lpstr>
      <vt:lpstr>Html form elements – input type image</vt:lpstr>
      <vt:lpstr>Html form elements – input type reset</vt:lpstr>
      <vt:lpstr>Working of a Web application</vt:lpstr>
      <vt:lpstr>Html form attributes</vt:lpstr>
      <vt:lpstr>Html form attributes</vt:lpstr>
      <vt:lpstr>http methods</vt:lpstr>
      <vt:lpstr>Html form attributes</vt:lpstr>
      <vt:lpstr>Html form attributes</vt:lpstr>
      <vt:lpstr>Html form elements – input type color</vt:lpstr>
      <vt:lpstr>Html form elements – input type date</vt:lpstr>
      <vt:lpstr>Html form elements – input type date</vt:lpstr>
      <vt:lpstr>Html form elements – input type datetime local</vt:lpstr>
      <vt:lpstr>Html form elements – input type month</vt:lpstr>
      <vt:lpstr>Html form elements – input type time</vt:lpstr>
      <vt:lpstr>Html form elements – input type WEEK</vt:lpstr>
      <vt:lpstr>Html form elements – input type email</vt:lpstr>
      <vt:lpstr>Html form elements – input type file</vt:lpstr>
      <vt:lpstr>Html form elements – input type file</vt:lpstr>
      <vt:lpstr>Html form elements – input type hidden</vt:lpstr>
      <vt:lpstr>Html form elements – input type number</vt:lpstr>
      <vt:lpstr>Html form elements – input type range</vt:lpstr>
      <vt:lpstr>Html form elements – input type search</vt:lpstr>
      <vt:lpstr>Html form elements – input type tel</vt:lpstr>
      <vt:lpstr>Html form elements – input type URL</vt:lpstr>
      <vt:lpstr>Html form elements – select element</vt:lpstr>
      <vt:lpstr>Html form elements – select element Attributes</vt:lpstr>
      <vt:lpstr>Html form elements – select element Attributes</vt:lpstr>
      <vt:lpstr>Html form elements – select element Attributes</vt:lpstr>
      <vt:lpstr>Html form elements – textarea element</vt:lpstr>
      <vt:lpstr>Html form elements – textarea element attributes</vt:lpstr>
      <vt:lpstr>Html form elements – Fieldset and legend elements</vt:lpstr>
      <vt:lpstr>Html form elements – datalist element</vt:lpstr>
      <vt:lpstr>Html form elements – output element</vt:lpstr>
      <vt:lpstr>HTML audio</vt:lpstr>
      <vt:lpstr>HTML audio</vt:lpstr>
      <vt:lpstr>HTML audio</vt:lpstr>
      <vt:lpstr>HTML audio</vt:lpstr>
      <vt:lpstr>Html video</vt:lpstr>
      <vt:lpstr>Html video</vt:lpstr>
      <vt:lpstr>Html video</vt:lpstr>
      <vt:lpstr>Html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</dc:title>
  <dc:creator>Deepak H G</dc:creator>
  <cp:lastModifiedBy>Deepak H G</cp:lastModifiedBy>
  <cp:revision>286</cp:revision>
  <dcterms:created xsi:type="dcterms:W3CDTF">2023-09-23T13:51:44Z</dcterms:created>
  <dcterms:modified xsi:type="dcterms:W3CDTF">2024-07-14T09:18:33Z</dcterms:modified>
</cp:coreProperties>
</file>